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0" r:id="rId1"/>
  </p:sldMasterIdLst>
  <p:sldIdLst>
    <p:sldId id="256" r:id="rId2"/>
    <p:sldId id="257" r:id="rId3"/>
    <p:sldId id="271" r:id="rId4"/>
    <p:sldId id="258" r:id="rId5"/>
    <p:sldId id="259" r:id="rId6"/>
    <p:sldId id="260" r:id="rId7"/>
    <p:sldId id="261" r:id="rId8"/>
    <p:sldId id="262" r:id="rId9"/>
    <p:sldId id="264" r:id="rId10"/>
    <p:sldId id="265" r:id="rId11"/>
    <p:sldId id="266" r:id="rId12"/>
    <p:sldId id="267" r:id="rId13"/>
    <p:sldId id="268" r:id="rId14"/>
    <p:sldId id="269" r:id="rId15"/>
    <p:sldId id="270" r:id="rId16"/>
    <p:sldId id="272" r:id="rId17"/>
    <p:sldId id="277" r:id="rId18"/>
    <p:sldId id="273" r:id="rId19"/>
    <p:sldId id="274" r:id="rId20"/>
    <p:sldId id="275" r:id="rId21"/>
    <p:sldId id="276" r:id="rId22"/>
    <p:sldId id="278"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2" d="100"/>
          <a:sy n="82" d="100"/>
        </p:scale>
        <p:origin x="60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923F103-BC34-4FE4-A40E-EDDEECFDA5D0}" type="datetimeFigureOut">
              <a:rPr lang="en-US" smtClean="0"/>
              <a:pPr/>
              <a:t>5/14/2020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6753663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5/14/2020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0410675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5/14/2020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246681219"/>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5/14/2020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0943629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5/14/2020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18449036"/>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BE451C3-0FF4-47C4-B829-773ADF60F88C}" type="datetimeFigureOut">
              <a:rPr lang="en-US" smtClean="0"/>
              <a:t>5/14/2020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3285739"/>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3086D93-FCAC-47E0-A2EE-787E62CA814C}" type="datetimeFigureOut">
              <a:rPr lang="en-US" smtClean="0"/>
              <a:t>5/14/2020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618912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DA879A6-0FD0-4734-A311-86BFCA472E6E}" type="datetimeFigureOut">
              <a:rPr lang="en-US" smtClean="0"/>
              <a:t>5/14/2020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0322569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9C9CA7B-DFD4-44B5-8C60-D14B8CD1FB59}" type="datetimeFigureOut">
              <a:rPr lang="en-US" smtClean="0"/>
              <a:t>5/14/2020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28764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34E6425-0181-43F2-84FC-787E803FD2F8}" type="datetimeFigureOut">
              <a:rPr lang="en-US" smtClean="0"/>
              <a:t>5/14/2020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2688439"/>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BDB8791-F1B0-41E7-B7FD-A781E65C4266}" type="datetimeFigureOut">
              <a:rPr lang="en-US" smtClean="0"/>
              <a:t>5/14/2020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865196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D63B2-E120-4ED8-B27B-C685F510A5FE}" type="datetimeFigureOut">
              <a:rPr lang="en-US" smtClean="0"/>
              <a:t>5/14/2020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11729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A18ACC-A947-437B-A130-35BD54FDF1E9}" type="datetimeFigureOut">
              <a:rPr lang="en-US" smtClean="0"/>
              <a:t>5/14/2020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957853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D7E02-BCB8-4D50-A234-369438C08659}" type="datetimeFigureOut">
              <a:rPr lang="en-US" smtClean="0"/>
              <a:t>5/14/2020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09430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6E86A4C-8E40-4F87-A4F0-01A0687C5742}" type="datetimeFigureOut">
              <a:rPr lang="en-US" smtClean="0"/>
              <a:t>5/14/2020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981112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5E72C73-2D91-4E12-BA25-F0AA0C03599B}" type="datetimeFigureOut">
              <a:rPr lang="en-US" smtClean="0"/>
              <a:t>5/14/2020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82808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BE451C3-0FF4-47C4-B829-773ADF60F88C}" type="datetimeFigureOut">
              <a:rPr lang="en-US" smtClean="0"/>
              <a:t>5/14/2020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20220726"/>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mailto:bbursa@catholiccincinnati.org" TargetMode="External"/><Relationship Id="rId2" Type="http://schemas.openxmlformats.org/officeDocument/2006/relationships/hyperlink" Target="mailto:nhardesty@catholiccincinnati.org" TargetMode="External"/><Relationship Id="rId1" Type="http://schemas.openxmlformats.org/officeDocument/2006/relationships/slideLayout" Target="../slideLayouts/slideLayout2.xml"/><Relationship Id="rId4" Type="http://schemas.openxmlformats.org/officeDocument/2006/relationships/hyperlink" Target="mailto:jhelmes@catholiccincinnati.or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4D3A7-F773-4E18-8F9C-5A322B8992A8}"/>
              </a:ext>
            </a:extLst>
          </p:cNvPr>
          <p:cNvSpPr>
            <a:spLocks noGrp="1"/>
          </p:cNvSpPr>
          <p:nvPr>
            <p:ph type="ctrTitle"/>
          </p:nvPr>
        </p:nvSpPr>
        <p:spPr>
          <a:xfrm>
            <a:off x="409575" y="2404534"/>
            <a:ext cx="9429750" cy="910166"/>
          </a:xfrm>
        </p:spPr>
        <p:txBody>
          <a:bodyPr/>
          <a:lstStyle/>
          <a:p>
            <a:r>
              <a:rPr lang="en-US" dirty="0"/>
              <a:t>Hospitality during a Pandemic</a:t>
            </a:r>
          </a:p>
        </p:txBody>
      </p:sp>
      <p:sp>
        <p:nvSpPr>
          <p:cNvPr id="3" name="Subtitle 2">
            <a:extLst>
              <a:ext uri="{FF2B5EF4-FFF2-40B4-BE49-F238E27FC236}">
                <a16:creationId xmlns:a16="http://schemas.microsoft.com/office/drawing/2014/main" id="{C6C40067-3875-441E-A59D-D08FA6335CBF}"/>
              </a:ext>
            </a:extLst>
          </p:cNvPr>
          <p:cNvSpPr>
            <a:spLocks noGrp="1"/>
          </p:cNvSpPr>
          <p:nvPr>
            <p:ph type="subTitle" idx="1"/>
          </p:nvPr>
        </p:nvSpPr>
        <p:spPr>
          <a:xfrm>
            <a:off x="409575" y="3307883"/>
            <a:ext cx="9429750" cy="1096899"/>
          </a:xfrm>
        </p:spPr>
        <p:txBody>
          <a:bodyPr>
            <a:normAutofit lnSpcReduction="10000"/>
          </a:bodyPr>
          <a:lstStyle/>
          <a:p>
            <a:r>
              <a:rPr lang="en-US" b="1" dirty="0"/>
              <a:t>How to Be Safe </a:t>
            </a:r>
            <a:r>
              <a:rPr lang="en-US" b="1" i="1" dirty="0"/>
              <a:t>and </a:t>
            </a:r>
            <a:r>
              <a:rPr lang="en-US" b="1" dirty="0"/>
              <a:t>Welcoming as We Resume the Public Celebration of the Mass</a:t>
            </a:r>
          </a:p>
          <a:p>
            <a:pPr>
              <a:spcBef>
                <a:spcPts val="0"/>
              </a:spcBef>
            </a:pPr>
            <a:endParaRPr lang="en-US" sz="1600" dirty="0"/>
          </a:p>
          <a:p>
            <a:pPr>
              <a:spcBef>
                <a:spcPts val="0"/>
              </a:spcBef>
            </a:pPr>
            <a:r>
              <a:rPr lang="en-US" sz="1600" dirty="0"/>
              <a:t>Nicholas Hardesty, Laura Potter, and Jeremy Helmes</a:t>
            </a:r>
          </a:p>
          <a:p>
            <a:pPr>
              <a:spcBef>
                <a:spcPts val="0"/>
              </a:spcBef>
            </a:pPr>
            <a:r>
              <a:rPr lang="en-US" sz="1600" dirty="0"/>
              <a:t>Archdiocese of Cincinnati</a:t>
            </a:r>
          </a:p>
        </p:txBody>
      </p:sp>
    </p:spTree>
    <p:extLst>
      <p:ext uri="{BB962C8B-B14F-4D97-AF65-F5344CB8AC3E}">
        <p14:creationId xmlns:p14="http://schemas.microsoft.com/office/powerpoint/2010/main" val="12680960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Be Hospitable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indent="0">
              <a:buNone/>
            </a:pPr>
            <a:r>
              <a:rPr lang="en-US" b="1" dirty="0"/>
              <a:t>Provide protective items, if you can</a:t>
            </a:r>
          </a:p>
          <a:p>
            <a:pPr lvl="1"/>
            <a:r>
              <a:rPr lang="en-US" sz="1800" dirty="0"/>
              <a:t>Masks, hand sanitizer, wipes, gloves</a:t>
            </a:r>
          </a:p>
          <a:p>
            <a:pPr lvl="1"/>
            <a:r>
              <a:rPr lang="en-US" sz="1800" dirty="0"/>
              <a:t>Ushers could hand these out, or you could have sanitizing stations</a:t>
            </a:r>
          </a:p>
          <a:p>
            <a:pPr lvl="1"/>
            <a:r>
              <a:rPr lang="en-US" sz="1800" dirty="0"/>
              <a:t>Your ability to do this will depend on budget and what’s available</a:t>
            </a:r>
          </a:p>
          <a:p>
            <a:pPr lvl="1"/>
            <a:r>
              <a:rPr lang="en-US" sz="1800" dirty="0"/>
              <a:t>You might even decide not to start offering public Masses on the 25</a:t>
            </a:r>
            <a:r>
              <a:rPr lang="en-US" sz="1800" baseline="30000" dirty="0"/>
              <a:t>th</a:t>
            </a:r>
            <a:r>
              <a:rPr lang="en-US" sz="1800" dirty="0"/>
              <a:t> if you aren’t ready to provide this</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03045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Be Hospitable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indent="0">
              <a:buNone/>
            </a:pPr>
            <a:r>
              <a:rPr lang="en-US" b="1" dirty="0"/>
              <a:t>There WILL be families</a:t>
            </a:r>
          </a:p>
          <a:p>
            <a:pPr lvl="1"/>
            <a:r>
              <a:rPr lang="en-US" sz="1800" dirty="0"/>
              <a:t>Let’s be patient and merciful with one another</a:t>
            </a:r>
          </a:p>
          <a:p>
            <a:pPr lvl="1"/>
            <a:r>
              <a:rPr lang="en-US" sz="1800" dirty="0"/>
              <a:t>For the last 2 months, families have been watching the Mass online, and their approach to this has not been the same</a:t>
            </a:r>
          </a:p>
          <a:p>
            <a:pPr lvl="1"/>
            <a:r>
              <a:rPr lang="en-US" sz="1800" dirty="0"/>
              <a:t>It’s not going to be easy for them to transition back to structure and quiet</a:t>
            </a:r>
          </a:p>
          <a:p>
            <a:pPr lvl="1"/>
            <a:r>
              <a:rPr lang="en-US" sz="1800" dirty="0"/>
              <a:t>It’s up to each family to decide if they are ready for what Mass will require of them</a:t>
            </a:r>
          </a:p>
          <a:p>
            <a:pPr lvl="1"/>
            <a:r>
              <a:rPr lang="en-US" sz="1800" dirty="0"/>
              <a:t>It’s not up to us to judge them for being there</a:t>
            </a:r>
          </a:p>
          <a:p>
            <a:pPr lvl="1"/>
            <a:r>
              <a:rPr lang="en-US" sz="1800" dirty="0"/>
              <a:t>Encourage parents to accompany children to the restroom to ensure they wash their hands and maintain social distancing</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54319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Be Hospitable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indent="0">
              <a:buNone/>
            </a:pPr>
            <a:r>
              <a:rPr lang="en-US" b="1" dirty="0"/>
              <a:t>Liturgical considerations</a:t>
            </a:r>
          </a:p>
          <a:p>
            <a:pPr lvl="1"/>
            <a:r>
              <a:rPr lang="en-US" sz="1800" dirty="0"/>
              <a:t>Try not to disrupt the liturgy too much with announcements about what to do</a:t>
            </a:r>
          </a:p>
          <a:p>
            <a:pPr lvl="1"/>
            <a:r>
              <a:rPr lang="en-US" sz="1800" dirty="0"/>
              <a:t>The Sign of Peace doesn’t necessarily have to be eliminated, just changed</a:t>
            </a:r>
          </a:p>
          <a:p>
            <a:pPr lvl="1"/>
            <a:r>
              <a:rPr lang="en-US" sz="1800" dirty="0"/>
              <a:t>During the Petitions, make them personal, pray for members by name, for local businesses, non-profits, and causes</a:t>
            </a:r>
          </a:p>
          <a:p>
            <a:pPr lvl="1"/>
            <a:r>
              <a:rPr lang="en-US" sz="1800" dirty="0"/>
              <a:t>Be mindful of moments when people naturally bunch up together: entering and exiting, receiving Communion, etc.</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0774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Be Hospitable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indent="0">
              <a:buNone/>
            </a:pPr>
            <a:r>
              <a:rPr lang="en-US" b="1" dirty="0"/>
              <a:t>How things look, smell, sound, </a:t>
            </a:r>
            <a:r>
              <a:rPr lang="en-US" b="1" i="1" dirty="0"/>
              <a:t>feel like</a:t>
            </a:r>
            <a:r>
              <a:rPr lang="en-US" b="1" dirty="0"/>
              <a:t> is very important</a:t>
            </a:r>
          </a:p>
          <a:p>
            <a:pPr lvl="1"/>
            <a:r>
              <a:rPr lang="en-US" sz="1800" dirty="0"/>
              <a:t>Does the church smell like incense/flowers, or disinfectant?</a:t>
            </a:r>
          </a:p>
          <a:p>
            <a:pPr lvl="1"/>
            <a:r>
              <a:rPr lang="en-US" sz="1800" dirty="0"/>
              <a:t>Use softly-colored ribbon instead of caution tape to block off pews/areas</a:t>
            </a:r>
          </a:p>
          <a:p>
            <a:pPr lvl="1"/>
            <a:r>
              <a:rPr lang="en-US" sz="1800" dirty="0"/>
              <a:t>Avoid using “STOP” signs or “Don’t go here!” signs in all caps – we don’t want Mass to feel like waiting in line at the DMV</a:t>
            </a:r>
          </a:p>
          <a:p>
            <a:pPr lvl="1"/>
            <a:r>
              <a:rPr lang="en-US" sz="1800" dirty="0"/>
              <a:t>A person is always better than a sign</a:t>
            </a:r>
          </a:p>
          <a:p>
            <a:pPr lvl="1"/>
            <a:r>
              <a:rPr lang="en-US" sz="1800" dirty="0"/>
              <a:t>Is the worship space at a comfortable temperature?</a:t>
            </a:r>
          </a:p>
          <a:p>
            <a:pPr lvl="1"/>
            <a:r>
              <a:rPr lang="en-US" sz="1800" dirty="0"/>
              <a:t>For other spaces, like a parish hall or cafeteria, do everything you can to make it feel like church, so that the people who have to worship there don’t feel slighted</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62034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Be Hospitable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indent="0">
              <a:buNone/>
            </a:pPr>
            <a:r>
              <a:rPr lang="en-US" b="1" dirty="0"/>
              <a:t>Other suggestions</a:t>
            </a:r>
          </a:p>
          <a:p>
            <a:pPr lvl="1"/>
            <a:r>
              <a:rPr lang="en-US" sz="1800" dirty="0"/>
              <a:t>Set up a welcoming table outside the church</a:t>
            </a:r>
          </a:p>
          <a:p>
            <a:pPr lvl="1"/>
            <a:r>
              <a:rPr lang="en-US" sz="1800" dirty="0"/>
              <a:t>Include information about the parish, what the Mass times are, how to get involved, what the procedures and expectations are for Mass, how to connect online</a:t>
            </a:r>
          </a:p>
          <a:p>
            <a:pPr lvl="1"/>
            <a:r>
              <a:rPr lang="en-US" sz="1800" dirty="0"/>
              <a:t>Put up “Welcome Back” signs around campus</a:t>
            </a:r>
          </a:p>
          <a:p>
            <a:pPr lvl="1"/>
            <a:r>
              <a:rPr lang="en-US" sz="1800" dirty="0"/>
              <a:t>Could also use sidewalk chalk to decorate your campus with uplifting messages and drawings</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09308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Include a Greater Number of People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lvl="1"/>
            <a:r>
              <a:rPr lang="en-US" sz="1800" dirty="0"/>
              <a:t>A large outdoor space could accommodate everyone</a:t>
            </a:r>
          </a:p>
          <a:p>
            <a:pPr lvl="1"/>
            <a:r>
              <a:rPr lang="en-US" sz="1800" dirty="0"/>
              <a:t>Live-stream to other spaces on your campus with their own greeters and ushers who will distribute communion</a:t>
            </a:r>
          </a:p>
          <a:p>
            <a:pPr lvl="1"/>
            <a:r>
              <a:rPr lang="en-US" sz="1800" dirty="0"/>
              <a:t>The lifting of the Sunday obligation allows the parish to spread everyone out over the weekday Masses</a:t>
            </a:r>
          </a:p>
          <a:p>
            <a:pPr lvl="1"/>
            <a:r>
              <a:rPr lang="en-US" sz="1800" dirty="0"/>
              <a:t>Ask your every-day </a:t>
            </a:r>
            <a:r>
              <a:rPr lang="en-US" sz="1800" dirty="0" err="1"/>
              <a:t>Massgoers</a:t>
            </a:r>
            <a:r>
              <a:rPr lang="en-US" sz="1800" dirty="0"/>
              <a:t> to limit themselves to 1 or 2 Masses a week in order to make room for others</a:t>
            </a:r>
          </a:p>
          <a:p>
            <a:pPr lvl="1"/>
            <a:r>
              <a:rPr lang="en-US" sz="1800" dirty="0"/>
              <a:t>Can priests from religious orders help you offer more Masses?</a:t>
            </a:r>
          </a:p>
          <a:p>
            <a:pPr lvl="1"/>
            <a:r>
              <a:rPr lang="en-US" sz="1800" dirty="0"/>
              <a:t>Assign a Mass time just for the elderly/vulnerable populations, with more stringent safety measures</a:t>
            </a:r>
          </a:p>
          <a:p>
            <a:pPr lvl="1"/>
            <a:r>
              <a:rPr lang="en-US" sz="1800" dirty="0"/>
              <a:t>If Mass is full, people could wait in their car and watch the livestream on their phone or listen on the radio, and then when it’s time EM’s could bring the Eucharist to their cars</a:t>
            </a:r>
          </a:p>
          <a:p>
            <a:pPr lvl="2"/>
            <a:r>
              <a:rPr lang="en-US" sz="1800" dirty="0"/>
              <a:t>Hand these people a postcard with the URL for the livestream or the radio station ID</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466910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566058" y="1179151"/>
            <a:ext cx="2767686" cy="4463889"/>
          </a:xfrm>
        </p:spPr>
        <p:txBody>
          <a:bodyPr anchor="ctr">
            <a:normAutofit/>
          </a:bodyPr>
          <a:lstStyle/>
          <a:p>
            <a:r>
              <a:rPr lang="en-US" dirty="0"/>
              <a:t>Reservations and Scheduling</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lvl="0"/>
            <a:r>
              <a:rPr lang="en-US" b="1" dirty="0"/>
              <a:t>Initial Thoughts</a:t>
            </a:r>
          </a:p>
          <a:p>
            <a:r>
              <a:rPr lang="en-US" b="1" dirty="0"/>
              <a:t>First Come, First Serve</a:t>
            </a:r>
          </a:p>
          <a:p>
            <a:pPr lvl="0"/>
            <a:r>
              <a:rPr lang="en-US" b="1" dirty="0"/>
              <a:t>Ticketing</a:t>
            </a:r>
          </a:p>
          <a:p>
            <a:pPr lvl="0"/>
            <a:r>
              <a:rPr lang="en-US" b="1" dirty="0"/>
              <a:t>Alphabetical</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7607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566058" y="1179151"/>
            <a:ext cx="2767686" cy="4463889"/>
          </a:xfrm>
        </p:spPr>
        <p:txBody>
          <a:bodyPr anchor="ctr">
            <a:normAutofit/>
          </a:bodyPr>
          <a:lstStyle/>
          <a:p>
            <a:r>
              <a:rPr lang="en-US" dirty="0"/>
              <a:t>Reservations and Scheduling</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lvl="0" indent="0">
              <a:buNone/>
            </a:pPr>
            <a:r>
              <a:rPr lang="en-US" b="1" dirty="0"/>
              <a:t>Initial Thoughts</a:t>
            </a:r>
          </a:p>
          <a:p>
            <a:pPr lvl="0"/>
            <a:r>
              <a:rPr lang="en-US" dirty="0"/>
              <a:t>There is no perfect way to do this</a:t>
            </a:r>
          </a:p>
          <a:p>
            <a:pPr lvl="0"/>
            <a:r>
              <a:rPr lang="en-US" dirty="0"/>
              <a:t>Weigh the pros and cons and choose what works best for you</a:t>
            </a:r>
          </a:p>
          <a:p>
            <a:pPr lvl="0"/>
            <a:r>
              <a:rPr lang="en-US" dirty="0"/>
              <a:t>Like I said before, if you over-communicate then you can manage expectations and reduce the likelihood of surprising people or having to turn people away</a:t>
            </a:r>
          </a:p>
          <a:p>
            <a:pPr lvl="0"/>
            <a:r>
              <a:rPr lang="en-US" dirty="0"/>
              <a:t>Be prepared to take reservations over the phone and from people who walk in, as well as online</a:t>
            </a:r>
          </a:p>
          <a:p>
            <a:pPr lvl="0"/>
            <a:r>
              <a:rPr lang="en-US" dirty="0"/>
              <a:t>Schedule Masses far enough apart that you’ll have time for the cleaning crew to disinfect everything</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58625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566058" y="1179151"/>
            <a:ext cx="2767686" cy="4463889"/>
          </a:xfrm>
        </p:spPr>
        <p:txBody>
          <a:bodyPr anchor="ctr">
            <a:normAutofit/>
          </a:bodyPr>
          <a:lstStyle/>
          <a:p>
            <a:r>
              <a:rPr lang="en-US" dirty="0"/>
              <a:t>Reservations and Scheduling</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lvl="0" indent="0">
              <a:buNone/>
            </a:pPr>
            <a:r>
              <a:rPr lang="en-US" b="1" dirty="0"/>
              <a:t>First Come, First Serve</a:t>
            </a:r>
          </a:p>
          <a:p>
            <a:pPr lvl="0"/>
            <a:r>
              <a:rPr lang="en-US" dirty="0"/>
              <a:t>It may be tempting to welcome people into your worship space on a first come, first serve basis</a:t>
            </a:r>
          </a:p>
          <a:p>
            <a:r>
              <a:rPr lang="en-US" dirty="0"/>
              <a:t>But, remember the paralytic at Bethesda (Jn 5:2-9)</a:t>
            </a:r>
          </a:p>
          <a:p>
            <a:r>
              <a:rPr lang="en-US" dirty="0"/>
              <a:t>First come, first serve seems egalitarian, but it’s not</a:t>
            </a:r>
          </a:p>
          <a:p>
            <a:r>
              <a:rPr lang="en-US" dirty="0"/>
              <a:t>It also creates anxiety over whether or not each person will get in when he/she arrives</a:t>
            </a:r>
          </a:p>
          <a:p>
            <a:pPr lvl="0"/>
            <a:endParaRPr lang="en-US" dirty="0"/>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77193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566058" y="1179151"/>
            <a:ext cx="2767686" cy="4463889"/>
          </a:xfrm>
        </p:spPr>
        <p:txBody>
          <a:bodyPr anchor="ctr">
            <a:normAutofit/>
          </a:bodyPr>
          <a:lstStyle/>
          <a:p>
            <a:r>
              <a:rPr lang="en-US" dirty="0"/>
              <a:t>Reservations and Scheduling</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lvl="0" indent="0">
              <a:buNone/>
            </a:pPr>
            <a:r>
              <a:rPr lang="en-US" b="1" dirty="0"/>
              <a:t>Ticketing</a:t>
            </a:r>
          </a:p>
          <a:p>
            <a:pPr lvl="1"/>
            <a:r>
              <a:rPr lang="en-US" sz="1800" dirty="0"/>
              <a:t>Makes the Mass feel transactional and exclusive, only for people who have earned the right to be there</a:t>
            </a:r>
          </a:p>
          <a:p>
            <a:pPr lvl="1"/>
            <a:r>
              <a:rPr lang="en-US" sz="1800" i="1" dirty="0"/>
              <a:t>Would</a:t>
            </a:r>
            <a:r>
              <a:rPr lang="en-US" sz="1800" dirty="0"/>
              <a:t> allow you to record who was there, in case you need to do contact tracing</a:t>
            </a:r>
          </a:p>
          <a:p>
            <a:pPr lvl="1"/>
            <a:r>
              <a:rPr lang="en-US" sz="1800" dirty="0"/>
              <a:t>How will you respond to visitors who don’t have a ticket, or who arrive with a ticket but the church is full?</a:t>
            </a:r>
          </a:p>
          <a:p>
            <a:pPr lvl="1"/>
            <a:r>
              <a:rPr lang="en-US" sz="1800" dirty="0"/>
              <a:t>A “softer” version of ticketing could be to have people sign up online for the Mass they want to attend, but they don’t bring a ticket to Mass to get in</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1862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Hospitality during a Pandemic</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r>
              <a:rPr lang="en-US" sz="2000" b="1" dirty="0"/>
              <a:t>Starting Questions</a:t>
            </a:r>
          </a:p>
          <a:p>
            <a:r>
              <a:rPr lang="en-US" sz="2000" b="1" dirty="0"/>
              <a:t>Ways to Be Hospitable</a:t>
            </a:r>
          </a:p>
          <a:p>
            <a:r>
              <a:rPr lang="en-US" sz="2000" b="1" dirty="0"/>
              <a:t>Ways to Include a Greater Number of People</a:t>
            </a:r>
          </a:p>
          <a:p>
            <a:r>
              <a:rPr lang="en-US" sz="2000" b="1" dirty="0"/>
              <a:t>Reservations and Scheduling</a:t>
            </a:r>
          </a:p>
          <a:p>
            <a:r>
              <a:rPr lang="en-US" sz="2000" b="1" dirty="0"/>
              <a:t>Final Thoughts</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62015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566058" y="1179151"/>
            <a:ext cx="2767686" cy="4463889"/>
          </a:xfrm>
        </p:spPr>
        <p:txBody>
          <a:bodyPr anchor="ctr">
            <a:normAutofit/>
          </a:bodyPr>
          <a:lstStyle/>
          <a:p>
            <a:r>
              <a:rPr lang="en-US" dirty="0"/>
              <a:t>Reservations and Scheduling</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lvl="0" indent="0">
              <a:buNone/>
            </a:pPr>
            <a:r>
              <a:rPr lang="en-US" b="1" dirty="0"/>
              <a:t>Alphabetical</a:t>
            </a:r>
          </a:p>
          <a:p>
            <a:pPr lvl="1"/>
            <a:r>
              <a:rPr lang="en-US" sz="1800" dirty="0"/>
              <a:t>Designate a section of the alphabet to each Mass, and go by last name</a:t>
            </a:r>
          </a:p>
          <a:p>
            <a:pPr lvl="1"/>
            <a:r>
              <a:rPr lang="en-US" sz="1800" dirty="0"/>
              <a:t>This way every knows they WILL get to go, at their appointed Mass</a:t>
            </a:r>
          </a:p>
          <a:p>
            <a:pPr lvl="1"/>
            <a:r>
              <a:rPr lang="en-US" sz="1800" dirty="0"/>
              <a:t>This method, like the others, can’t account for everyone, since your list will be based on </a:t>
            </a:r>
            <a:r>
              <a:rPr lang="en-US" sz="1800" i="1" dirty="0"/>
              <a:t>registered parishioners</a:t>
            </a:r>
          </a:p>
          <a:p>
            <a:pPr lvl="1"/>
            <a:r>
              <a:rPr lang="en-US" sz="1800" dirty="0"/>
              <a:t>When you are establishing the letter ranges (“Do we do A-C or A-E?”) be sure to still leave space for visitors</a:t>
            </a:r>
          </a:p>
          <a:p>
            <a:pPr lvl="1"/>
            <a:r>
              <a:rPr lang="en-US" sz="1800" dirty="0"/>
              <a:t>Could rotate the letter ranges through the different Mass times, so that no one has the same time every week</a:t>
            </a:r>
          </a:p>
          <a:p>
            <a:pPr lvl="1"/>
            <a:r>
              <a:rPr lang="en-US" sz="1800" dirty="0"/>
              <a:t>Or, keep them the same every week, with the understanding that if you absolutely have to go at a different time, there will be room for you</a:t>
            </a:r>
          </a:p>
          <a:p>
            <a:pPr lvl="1"/>
            <a:r>
              <a:rPr lang="en-US" sz="1800" dirty="0"/>
              <a:t>BUT, try your best to go to the Mass assigned to you</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26747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1262742" y="1179151"/>
            <a:ext cx="2071001" cy="4463889"/>
          </a:xfrm>
        </p:spPr>
        <p:txBody>
          <a:bodyPr anchor="ctr">
            <a:normAutofit/>
          </a:bodyPr>
          <a:lstStyle/>
          <a:p>
            <a:r>
              <a:rPr lang="en-US" dirty="0"/>
              <a:t>Final Thoughts</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lvl="0"/>
            <a:r>
              <a:rPr lang="en-US" dirty="0"/>
              <a:t>Your people may need to know that they don’t </a:t>
            </a:r>
            <a:r>
              <a:rPr lang="en-US" i="1" dirty="0"/>
              <a:t>have to</a:t>
            </a:r>
            <a:r>
              <a:rPr lang="en-US" dirty="0"/>
              <a:t> receive every time they go to Mass</a:t>
            </a:r>
          </a:p>
          <a:p>
            <a:pPr lvl="0"/>
            <a:r>
              <a:rPr lang="en-US" dirty="0"/>
              <a:t>Public Masses can resume on May 25, but that doesn’t mean your parish has to start then</a:t>
            </a:r>
          </a:p>
          <a:p>
            <a:pPr lvl="0"/>
            <a:r>
              <a:rPr lang="en-US" dirty="0"/>
              <a:t>If you aren’t getting buy-in on a hospitality mindset, then you might need to take a hard look at the culture at your parish</a:t>
            </a:r>
          </a:p>
          <a:p>
            <a:pPr lvl="1"/>
            <a:r>
              <a:rPr lang="en-US" sz="1800" dirty="0"/>
              <a:t>Deacon Keith </a:t>
            </a:r>
            <a:r>
              <a:rPr lang="en-US" sz="1800" dirty="0" err="1"/>
              <a:t>Strohm</a:t>
            </a:r>
            <a:r>
              <a:rPr lang="en-US" sz="1800" dirty="0"/>
              <a:t>, </a:t>
            </a:r>
            <a:r>
              <a:rPr lang="en-US" sz="1800" i="1" dirty="0"/>
              <a:t>Ablaze: 5 Essential Paradigm Shifts for Parish Renewal</a:t>
            </a:r>
            <a:endParaRPr lang="en-US" sz="1800" dirty="0"/>
          </a:p>
          <a:p>
            <a:pPr lvl="0"/>
            <a:r>
              <a:rPr lang="en-US" dirty="0"/>
              <a:t>We still have to focus on engaging people while they’re away</a:t>
            </a:r>
          </a:p>
          <a:p>
            <a:pPr lvl="0"/>
            <a:r>
              <a:rPr lang="en-US" dirty="0"/>
              <a:t>Only through prayer will this endeavor be successful</a:t>
            </a:r>
          </a:p>
          <a:p>
            <a:pPr lvl="1"/>
            <a:r>
              <a:rPr lang="en-US" sz="1800" dirty="0"/>
              <a:t>Designate prayer teams who’s sole job will be to storm heaven while your are implementing your pastoral plan</a:t>
            </a:r>
          </a:p>
          <a:p>
            <a:pPr lvl="0"/>
            <a:r>
              <a:rPr lang="en-US" dirty="0"/>
              <a:t>We can do this!</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13386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746456" y="1179151"/>
            <a:ext cx="2587288" cy="4463889"/>
          </a:xfrm>
        </p:spPr>
        <p:txBody>
          <a:bodyPr anchor="ctr">
            <a:normAutofit/>
          </a:bodyPr>
          <a:lstStyle/>
          <a:p>
            <a:r>
              <a:rPr lang="en-US" dirty="0"/>
              <a:t>Contact</a:t>
            </a:r>
            <a:br>
              <a:rPr lang="en-US" dirty="0"/>
            </a:br>
            <a:r>
              <a:rPr lang="en-US" dirty="0"/>
              <a:t>Information</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lvl="0"/>
            <a:r>
              <a:rPr lang="en-US" dirty="0"/>
              <a:t>The Parish Support Team is available to help your parish:</a:t>
            </a:r>
          </a:p>
          <a:p>
            <a:pPr lvl="1"/>
            <a:r>
              <a:rPr lang="en-US" sz="1800" dirty="0"/>
              <a:t>Create a vision for evangelization</a:t>
            </a:r>
          </a:p>
          <a:p>
            <a:pPr lvl="1"/>
            <a:r>
              <a:rPr lang="en-US" sz="1800" dirty="0"/>
              <a:t>Initiate culture change in your parish</a:t>
            </a:r>
          </a:p>
          <a:p>
            <a:pPr lvl="1"/>
            <a:r>
              <a:rPr lang="en-US" sz="1800" dirty="0"/>
              <a:t>Form your parish staff and volunteer leaders</a:t>
            </a:r>
          </a:p>
          <a:p>
            <a:pPr lvl="1"/>
            <a:r>
              <a:rPr lang="en-US" sz="1800" dirty="0"/>
              <a:t>Renew your Religious Ed, Youth, and Adult Ed initiatives</a:t>
            </a:r>
          </a:p>
          <a:p>
            <a:pPr lvl="1"/>
            <a:r>
              <a:rPr lang="en-US" sz="1800" dirty="0"/>
              <a:t>Brainstorm solutions that address your unique situation</a:t>
            </a:r>
          </a:p>
          <a:p>
            <a:r>
              <a:rPr lang="en-US" dirty="0"/>
              <a:t>Contact us and let us know what help looks like!</a:t>
            </a:r>
          </a:p>
          <a:p>
            <a:pPr lvl="1"/>
            <a:r>
              <a:rPr lang="en-US" sz="1800" dirty="0"/>
              <a:t>Nicholas Hardesty</a:t>
            </a:r>
            <a:br>
              <a:rPr lang="en-US" sz="1800" dirty="0"/>
            </a:br>
            <a:r>
              <a:rPr lang="en-US" sz="1800" dirty="0"/>
              <a:t>Associate Dir. of Parish Leader Formation</a:t>
            </a:r>
            <a:br>
              <a:rPr lang="en-US" sz="1800" dirty="0"/>
            </a:br>
            <a:r>
              <a:rPr lang="en-US" sz="1800" dirty="0">
                <a:hlinkClick r:id="rId2"/>
              </a:rPr>
              <a:t>nhardesty@catholiccincinnati.org</a:t>
            </a:r>
            <a:br>
              <a:rPr lang="en-US" sz="1800" dirty="0"/>
            </a:br>
            <a:r>
              <a:rPr lang="en-US" sz="1800" dirty="0"/>
              <a:t>Office: 513.263.6677</a:t>
            </a:r>
          </a:p>
          <a:p>
            <a:pPr lvl="1"/>
            <a:r>
              <a:rPr lang="en-US" sz="1800" dirty="0"/>
              <a:t>Brad Bursa</a:t>
            </a:r>
            <a:br>
              <a:rPr lang="en-US" sz="1800" dirty="0"/>
            </a:br>
            <a:r>
              <a:rPr lang="en-US" sz="1800" dirty="0"/>
              <a:t>Managing Dir., Parish Leader Formation Team</a:t>
            </a:r>
            <a:br>
              <a:rPr lang="en-US" sz="1800" dirty="0"/>
            </a:br>
            <a:r>
              <a:rPr lang="en-US" sz="1800" dirty="0">
                <a:hlinkClick r:id="rId3"/>
              </a:rPr>
              <a:t>bbursa@catholiccincinnati.org</a:t>
            </a:r>
            <a:br>
              <a:rPr lang="en-US" sz="1800" dirty="0"/>
            </a:br>
            <a:r>
              <a:rPr lang="en-US" sz="1800" dirty="0"/>
              <a:t>Office: 513.263.6684</a:t>
            </a:r>
          </a:p>
          <a:p>
            <a:r>
              <a:rPr lang="en-US" dirty="0"/>
              <a:t>For liturgical questions, contact Jeremy Helmes:</a:t>
            </a:r>
            <a:br>
              <a:rPr lang="en-US" dirty="0"/>
            </a:br>
            <a:r>
              <a:rPr lang="en-US" dirty="0">
                <a:hlinkClick r:id="rId4"/>
              </a:rPr>
              <a:t>jhelmes@catholiccincinnati.org</a:t>
            </a:r>
            <a:r>
              <a:rPr lang="en-US" dirty="0"/>
              <a:t> </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12750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1043950" y="1179151"/>
            <a:ext cx="2289793" cy="4463889"/>
          </a:xfrm>
        </p:spPr>
        <p:txBody>
          <a:bodyPr anchor="ctr">
            <a:normAutofit/>
          </a:bodyPr>
          <a:lstStyle/>
          <a:p>
            <a:r>
              <a:rPr lang="en-US" dirty="0"/>
              <a:t>Starting Questions</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r>
              <a:rPr lang="en-US" dirty="0"/>
              <a:t>Why do we want people to return?</a:t>
            </a:r>
          </a:p>
          <a:p>
            <a:r>
              <a:rPr lang="en-US" dirty="0"/>
              <a:t>If parishioners have to sign up for a particular Mass, how will we welcome visitors?</a:t>
            </a:r>
          </a:p>
          <a:p>
            <a:r>
              <a:rPr lang="en-US" dirty="0"/>
              <a:t>How do we turn people away without them feeling rejected? Is there a way to avoid this altogether?</a:t>
            </a:r>
          </a:p>
          <a:p>
            <a:r>
              <a:rPr lang="en-US" dirty="0"/>
              <a:t>How can we connect people to the larger church community?</a:t>
            </a:r>
          </a:p>
          <a:p>
            <a:r>
              <a:rPr lang="en-US" dirty="0"/>
              <a:t>How do we overcome the fear that the “other” poses a threat to my health, and that I am a threat to them?</a:t>
            </a:r>
          </a:p>
          <a:p>
            <a:r>
              <a:rPr lang="en-US" dirty="0"/>
              <a:t>How do we make everyone feel welcomed and valued while still keeping everyone safe?</a:t>
            </a:r>
          </a:p>
          <a:p>
            <a:r>
              <a:rPr lang="en-US" dirty="0"/>
              <a:t>How do we provide a pleasant experience of the liturgy?</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0906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Be Hospitable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r>
              <a:rPr lang="en-US" b="1" dirty="0"/>
              <a:t>Avoid turning people away at all costs</a:t>
            </a:r>
          </a:p>
          <a:p>
            <a:r>
              <a:rPr lang="en-US" b="1" dirty="0"/>
              <a:t>Effective and comprehensive communication is vitally important</a:t>
            </a:r>
          </a:p>
          <a:p>
            <a:r>
              <a:rPr lang="en-US" b="1" dirty="0"/>
              <a:t>Ushers, greeters, volunteers are essential to creating the right experience</a:t>
            </a:r>
          </a:p>
          <a:p>
            <a:r>
              <a:rPr lang="en-US" b="1" dirty="0"/>
              <a:t>Make room for visitors</a:t>
            </a:r>
          </a:p>
          <a:p>
            <a:r>
              <a:rPr lang="en-US" b="1" dirty="0"/>
              <a:t>Provide protective items, if you can</a:t>
            </a:r>
          </a:p>
          <a:p>
            <a:r>
              <a:rPr lang="en-US" b="1" dirty="0"/>
              <a:t>There WILL be families</a:t>
            </a:r>
          </a:p>
          <a:p>
            <a:r>
              <a:rPr lang="en-US" b="1" dirty="0"/>
              <a:t>Liturgical considerations</a:t>
            </a:r>
          </a:p>
          <a:p>
            <a:r>
              <a:rPr lang="en-US" b="1" dirty="0"/>
              <a:t>How things look, smell, sound, </a:t>
            </a:r>
            <a:r>
              <a:rPr lang="en-US" b="1" i="1" dirty="0"/>
              <a:t>feel like</a:t>
            </a:r>
            <a:r>
              <a:rPr lang="en-US" b="1" dirty="0"/>
              <a:t> is very important</a:t>
            </a:r>
          </a:p>
          <a:p>
            <a:r>
              <a:rPr lang="en-US" b="1" dirty="0"/>
              <a:t>Other suggestions</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55784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Be Hospitable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indent="0">
              <a:buNone/>
            </a:pPr>
            <a:r>
              <a:rPr lang="en-US" b="1" dirty="0"/>
              <a:t>Avoid turning people away at all costs</a:t>
            </a:r>
          </a:p>
          <a:p>
            <a:r>
              <a:rPr lang="en-US" dirty="0"/>
              <a:t>The worst-case scenario is someone leaving empty and rejected</a:t>
            </a:r>
          </a:p>
          <a:p>
            <a:r>
              <a:rPr lang="en-US" dirty="0"/>
              <a:t>If someone has to be turned away (which we can make very rare with the right preparation), give them something, an option, an opportunity to connect</a:t>
            </a:r>
          </a:p>
          <a:p>
            <a:r>
              <a:rPr lang="en-US" dirty="0"/>
              <a:t>What will you do if the church is full? Have a plan in place!</a:t>
            </a:r>
          </a:p>
          <a:p>
            <a:pPr lvl="1"/>
            <a:r>
              <a:rPr lang="en-US" sz="1800" dirty="0"/>
              <a:t>See below for “Ways to Include a Greater Number of People”</a:t>
            </a:r>
          </a:p>
          <a:p>
            <a:r>
              <a:rPr lang="en-US" dirty="0"/>
              <a:t>If you anticipate a full church, you might have all doors locked but one so you can count how many enter</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57853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Be Hospitable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indent="0">
              <a:buNone/>
            </a:pPr>
            <a:r>
              <a:rPr lang="en-US" b="1" dirty="0"/>
              <a:t>Effective, comprehensive communication is vitally important</a:t>
            </a:r>
          </a:p>
          <a:p>
            <a:pPr lvl="1"/>
            <a:r>
              <a:rPr lang="en-US" sz="1800" dirty="0"/>
              <a:t>Do a mailing as well as </a:t>
            </a:r>
            <a:r>
              <a:rPr lang="en-US" sz="1800" dirty="0" err="1"/>
              <a:t>Flocknote</a:t>
            </a:r>
            <a:r>
              <a:rPr lang="en-US" sz="1800" dirty="0"/>
              <a:t>, email, social, website in order to reach people who don’t have computers, internet, or smartphones</a:t>
            </a:r>
          </a:p>
          <a:p>
            <a:pPr lvl="1"/>
            <a:r>
              <a:rPr lang="en-US" sz="1800" dirty="0"/>
              <a:t>State things as simply and plainly as possible</a:t>
            </a:r>
          </a:p>
          <a:p>
            <a:pPr lvl="1"/>
            <a:r>
              <a:rPr lang="en-US" sz="1800" dirty="0"/>
              <a:t>Create a postcard, pamphlet outlining expectations, precautions in a friendly way</a:t>
            </a:r>
          </a:p>
          <a:p>
            <a:pPr lvl="2"/>
            <a:r>
              <a:rPr lang="en-US" sz="1800" dirty="0"/>
              <a:t>Mail it out, have ushers hand it out, put it in every pew</a:t>
            </a:r>
          </a:p>
          <a:p>
            <a:pPr lvl="1"/>
            <a:r>
              <a:rPr lang="en-US" sz="1800" dirty="0"/>
              <a:t>A video from the Pastor or DRE would be helpful</a:t>
            </a:r>
          </a:p>
          <a:p>
            <a:pPr lvl="1"/>
            <a:r>
              <a:rPr lang="en-US" sz="1800" dirty="0"/>
              <a:t>Or, you could get the worship space ready, take a pic, and send that out so that people know what to expect </a:t>
            </a:r>
            <a:r>
              <a:rPr lang="en-US" sz="1800" i="1" dirty="0"/>
              <a:t>visually</a:t>
            </a:r>
            <a:r>
              <a:rPr lang="en-US" sz="1800" dirty="0"/>
              <a:t> when they arrive</a:t>
            </a:r>
          </a:p>
          <a:p>
            <a:pPr lvl="1"/>
            <a:r>
              <a:rPr lang="en-US" sz="1800" dirty="0"/>
              <a:t>Tone for everything should be welcoming, excited, hopeful, and empathetic</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4975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Be Hospitable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indent="0">
              <a:buNone/>
            </a:pPr>
            <a:r>
              <a:rPr lang="en-US" b="1" dirty="0"/>
              <a:t>More on effective communication</a:t>
            </a:r>
          </a:p>
          <a:p>
            <a:pPr lvl="1"/>
            <a:r>
              <a:rPr lang="en-US" sz="1800" dirty="0"/>
              <a:t>Establish how you will respond to visitors/new people/“wrong” people and make sure that is communicated to </a:t>
            </a:r>
            <a:r>
              <a:rPr lang="en-US" sz="1800" i="1" dirty="0"/>
              <a:t>everyone</a:t>
            </a:r>
          </a:p>
          <a:p>
            <a:pPr lvl="1"/>
            <a:r>
              <a:rPr lang="en-US" sz="1800" dirty="0"/>
              <a:t>After you send out your plan in the mail and online, follow up with phone calls</a:t>
            </a:r>
          </a:p>
          <a:p>
            <a:pPr lvl="1"/>
            <a:r>
              <a:rPr lang="en-US" sz="1800" dirty="0"/>
              <a:t>If we communicate clearly and effectively – and to everyone – then we can manage expectations and people are less likely to be rejected or tuned off by the precautions in place</a:t>
            </a:r>
          </a:p>
          <a:p>
            <a:pPr lvl="1"/>
            <a:r>
              <a:rPr lang="en-US" sz="1800" dirty="0"/>
              <a:t>Don’t present your plan as the final say</a:t>
            </a:r>
          </a:p>
          <a:p>
            <a:pPr lvl="1"/>
            <a:r>
              <a:rPr lang="en-US" sz="1800" dirty="0"/>
              <a:t>Welcome the input of everyone, both in creating and in revising your plan</a:t>
            </a:r>
          </a:p>
          <a:p>
            <a:pPr lvl="1"/>
            <a:r>
              <a:rPr lang="en-US" sz="1800" dirty="0"/>
              <a:t>Provide an easy way to make suggestions (Google Form, email, text, etc.)</a:t>
            </a:r>
          </a:p>
          <a:p>
            <a:pPr lvl="1"/>
            <a:r>
              <a:rPr lang="en-US" sz="1800" dirty="0"/>
              <a:t>Send out a survey after the first weekend to get a better sense of what went well and what didn’t</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2922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Be Hospitable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indent="0">
              <a:buNone/>
            </a:pPr>
            <a:r>
              <a:rPr lang="en-US" b="1" dirty="0"/>
              <a:t>Ushers, greeters, volunteers help create the right experience</a:t>
            </a:r>
          </a:p>
          <a:p>
            <a:pPr lvl="1"/>
            <a:r>
              <a:rPr lang="en-US" sz="1800" dirty="0"/>
              <a:t>Answering questions, helping people find their places, gently reminding people of space between others, etc.</a:t>
            </a:r>
          </a:p>
          <a:p>
            <a:pPr lvl="1"/>
            <a:r>
              <a:rPr lang="en-US" sz="1800" dirty="0"/>
              <a:t>If they don’t know how to be welcoming and hospitable, then they either need to be trained, or they can’t do this</a:t>
            </a:r>
          </a:p>
          <a:p>
            <a:pPr lvl="1"/>
            <a:r>
              <a:rPr lang="en-US" sz="1800" dirty="0"/>
              <a:t>Make this a racially diverse, multigenerational group</a:t>
            </a:r>
          </a:p>
          <a:p>
            <a:pPr lvl="1"/>
            <a:r>
              <a:rPr lang="en-US" sz="1800" dirty="0"/>
              <a:t>Have them stationed both outside and inside the church</a:t>
            </a:r>
          </a:p>
          <a:p>
            <a:pPr lvl="1"/>
            <a:r>
              <a:rPr lang="en-US" sz="1800" dirty="0"/>
              <a:t>Their first words should be, “Welcome! I’m glad you’re hear!” </a:t>
            </a:r>
            <a:r>
              <a:rPr lang="en-US" sz="1800" i="1" dirty="0"/>
              <a:t>not</a:t>
            </a:r>
            <a:r>
              <a:rPr lang="en-US" sz="1800" dirty="0"/>
              <a:t> “You can’t come in without a mask”</a:t>
            </a:r>
          </a:p>
          <a:p>
            <a:pPr lvl="1"/>
            <a:r>
              <a:rPr lang="en-US" sz="1800" dirty="0"/>
              <a:t>After Mass, thank people for coming, express hope to see them again soon</a:t>
            </a:r>
          </a:p>
          <a:p>
            <a:pPr lvl="1"/>
            <a:r>
              <a:rPr lang="en-US" sz="1800" dirty="0"/>
              <a:t>Coordinate their outward appearance</a:t>
            </a:r>
          </a:p>
          <a:p>
            <a:pPr lvl="1"/>
            <a:r>
              <a:rPr lang="en-US" sz="1800" dirty="0"/>
              <a:t>Smile with your mask on!</a:t>
            </a:r>
          </a:p>
          <a:p>
            <a:pPr lvl="1"/>
            <a:r>
              <a:rPr lang="en-US" sz="1800" dirty="0"/>
              <a:t>Have an on-site training with your ushers, greeters, volunteers before the first public Masses</a:t>
            </a:r>
          </a:p>
          <a:p>
            <a:pPr lvl="1"/>
            <a:endParaRPr lang="en-US" dirty="0"/>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54654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03AE127-802C-459A-A612-DB85B67F0D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B856D5-197A-493B-A83A-76084E07EA15}"/>
              </a:ext>
            </a:extLst>
          </p:cNvPr>
          <p:cNvSpPr>
            <a:spLocks noGrp="1"/>
          </p:cNvSpPr>
          <p:nvPr>
            <p:ph type="title"/>
          </p:nvPr>
        </p:nvSpPr>
        <p:spPr>
          <a:xfrm>
            <a:off x="872066" y="1179151"/>
            <a:ext cx="2461677" cy="4463889"/>
          </a:xfrm>
        </p:spPr>
        <p:txBody>
          <a:bodyPr anchor="ctr">
            <a:normAutofit/>
          </a:bodyPr>
          <a:lstStyle/>
          <a:p>
            <a:r>
              <a:rPr lang="en-US" dirty="0"/>
              <a:t>Ways to Be Hospitable</a:t>
            </a:r>
          </a:p>
        </p:txBody>
      </p:sp>
      <p:sp>
        <p:nvSpPr>
          <p:cNvPr id="10" name="Isosceles Triangle 9">
            <a:extLst>
              <a:ext uri="{FF2B5EF4-FFF2-40B4-BE49-F238E27FC236}">
                <a16:creationId xmlns:a16="http://schemas.microsoft.com/office/drawing/2014/main" id="{9323D83D-50D6-4040-A58B-FCEA340F88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013200"/>
            <a:ext cx="448733" cy="2844800"/>
          </a:xfrm>
          <a:prstGeom prst="triangle">
            <a:avLst>
              <a:gd name="adj" fmla="val 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cxnSp>
        <p:nvCxnSpPr>
          <p:cNvPr id="12" name="Straight Connector 11">
            <a:extLst>
              <a:ext uri="{FF2B5EF4-FFF2-40B4-BE49-F238E27FC236}">
                <a16:creationId xmlns:a16="http://schemas.microsoft.com/office/drawing/2014/main" id="{1A1FE6BB-DFB2-4080-9B5E-076EF5DDE6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6670" y="1442595"/>
            <a:ext cx="0" cy="39370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Isosceles Triangle 13">
            <a:extLst>
              <a:ext uri="{FF2B5EF4-FFF2-40B4-BE49-F238E27FC236}">
                <a16:creationId xmlns:a16="http://schemas.microsoft.com/office/drawing/2014/main" id="{F10FD715-4DCE-4779-B634-EC78315EA21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11364139" y="0"/>
            <a:ext cx="842596" cy="4616289"/>
          </a:xfrm>
          <a:prstGeom prst="triangle">
            <a:avLst>
              <a:gd name="adj" fmla="val 10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
        <p:nvSpPr>
          <p:cNvPr id="3" name="Content Placeholder 2">
            <a:extLst>
              <a:ext uri="{FF2B5EF4-FFF2-40B4-BE49-F238E27FC236}">
                <a16:creationId xmlns:a16="http://schemas.microsoft.com/office/drawing/2014/main" id="{76437457-434D-4FAD-A09A-1F304241E3A1}"/>
              </a:ext>
            </a:extLst>
          </p:cNvPr>
          <p:cNvSpPr>
            <a:spLocks noGrp="1"/>
          </p:cNvSpPr>
          <p:nvPr>
            <p:ph idx="1"/>
          </p:nvPr>
        </p:nvSpPr>
        <p:spPr>
          <a:xfrm>
            <a:off x="4110446" y="400594"/>
            <a:ext cx="7209488" cy="6017623"/>
          </a:xfrm>
          <a:solidFill>
            <a:schemeClr val="bg1"/>
          </a:solidFill>
        </p:spPr>
        <p:txBody>
          <a:bodyPr anchor="ctr">
            <a:normAutofit/>
          </a:bodyPr>
          <a:lstStyle/>
          <a:p>
            <a:pPr marL="0" indent="0">
              <a:buNone/>
            </a:pPr>
            <a:r>
              <a:rPr lang="en-US" b="1" dirty="0"/>
              <a:t>Make room for visitors</a:t>
            </a:r>
          </a:p>
          <a:p>
            <a:pPr lvl="1"/>
            <a:r>
              <a:rPr lang="en-US" sz="1800" dirty="0"/>
              <a:t>Most people who are new to the parish don’t want to be fussed with, so we don’t have to overdo it</a:t>
            </a:r>
          </a:p>
          <a:p>
            <a:pPr lvl="1"/>
            <a:r>
              <a:rPr lang="en-US" sz="1800" dirty="0"/>
              <a:t>They don’t need a special, cordoned-off section up front</a:t>
            </a:r>
          </a:p>
          <a:p>
            <a:pPr lvl="1"/>
            <a:r>
              <a:rPr lang="en-US" sz="1800" dirty="0"/>
              <a:t>But, we do want them to know that they are welcome and we have room for them</a:t>
            </a:r>
          </a:p>
          <a:p>
            <a:pPr lvl="1"/>
            <a:r>
              <a:rPr lang="en-US" sz="1800" dirty="0"/>
              <a:t>Have your regulars fill up the choir loft and cry room first so that we save room for visitors in the main seating areas</a:t>
            </a:r>
          </a:p>
          <a:p>
            <a:pPr lvl="1"/>
            <a:r>
              <a:rPr lang="en-US" sz="1800" dirty="0"/>
              <a:t>Makes your online reservations for less than capacity (80%)</a:t>
            </a:r>
          </a:p>
        </p:txBody>
      </p:sp>
      <p:cxnSp>
        <p:nvCxnSpPr>
          <p:cNvPr id="5" name="Straight Connector 4">
            <a:extLst>
              <a:ext uri="{FF2B5EF4-FFF2-40B4-BE49-F238E27FC236}">
                <a16:creationId xmlns:a16="http://schemas.microsoft.com/office/drawing/2014/main" id="{8436811F-18C8-481C-8A30-0184A96EE2F5}"/>
              </a:ext>
            </a:extLst>
          </p:cNvPr>
          <p:cNvCxnSpPr/>
          <p:nvPr/>
        </p:nvCxnSpPr>
        <p:spPr>
          <a:xfrm>
            <a:off x="3744686" y="1341120"/>
            <a:ext cx="0" cy="4038475"/>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71748006"/>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1334</TotalTime>
  <Words>1988</Words>
  <Application>Microsoft Office PowerPoint</Application>
  <PresentationFormat>Widescreen</PresentationFormat>
  <Paragraphs>168</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Trebuchet MS</vt:lpstr>
      <vt:lpstr>Wingdings 3</vt:lpstr>
      <vt:lpstr>Facet</vt:lpstr>
      <vt:lpstr>Hospitality during a Pandemic</vt:lpstr>
      <vt:lpstr>Hospitality during a Pandemic</vt:lpstr>
      <vt:lpstr>Starting Questions</vt:lpstr>
      <vt:lpstr>Ways to Be Hospitable</vt:lpstr>
      <vt:lpstr>Ways to Be Hospitable</vt:lpstr>
      <vt:lpstr>Ways to Be Hospitable</vt:lpstr>
      <vt:lpstr>Ways to Be Hospitable</vt:lpstr>
      <vt:lpstr>Ways to Be Hospitable</vt:lpstr>
      <vt:lpstr>Ways to Be Hospitable</vt:lpstr>
      <vt:lpstr>Ways to Be Hospitable</vt:lpstr>
      <vt:lpstr>Ways to Be Hospitable</vt:lpstr>
      <vt:lpstr>Ways to Be Hospitable</vt:lpstr>
      <vt:lpstr>Ways to Be Hospitable</vt:lpstr>
      <vt:lpstr>Ways to Be Hospitable</vt:lpstr>
      <vt:lpstr>Ways to Include a Greater Number of People</vt:lpstr>
      <vt:lpstr>Reservations and Scheduling</vt:lpstr>
      <vt:lpstr>Reservations and Scheduling</vt:lpstr>
      <vt:lpstr>Reservations and Scheduling</vt:lpstr>
      <vt:lpstr>Reservations and Scheduling</vt:lpstr>
      <vt:lpstr>Reservations and Scheduling</vt:lpstr>
      <vt:lpstr>Final Thoughts</vt:lpstr>
      <vt:lpstr>Contact Information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Hospitality during a Pandemic</dc:title>
  <dc:creator>Hardesty, Nicholas</dc:creator>
  <cp:lastModifiedBy>Hardesty, Nicholas</cp:lastModifiedBy>
  <cp:revision>41</cp:revision>
  <dcterms:created xsi:type="dcterms:W3CDTF">2020-05-14T17:16:42Z</dcterms:created>
  <dcterms:modified xsi:type="dcterms:W3CDTF">2020-05-15T15:31:22Z</dcterms:modified>
</cp:coreProperties>
</file>