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93" r:id="rId2"/>
    <p:sldId id="295" r:id="rId3"/>
    <p:sldId id="267" r:id="rId4"/>
    <p:sldId id="294" r:id="rId5"/>
    <p:sldId id="292" r:id="rId6"/>
    <p:sldId id="283" r:id="rId7"/>
    <p:sldId id="28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DB8"/>
    <a:srgbClr val="448E92"/>
    <a:srgbClr val="78B1A7"/>
    <a:srgbClr val="F6C65D"/>
    <a:srgbClr val="78BAA8"/>
    <a:srgbClr val="EAE6E9"/>
    <a:srgbClr val="78B4A8"/>
    <a:srgbClr val="F6C667"/>
    <a:srgbClr val="78B1A8"/>
    <a:srgbClr val="5AB2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76"/>
    <p:restoredTop sz="94701"/>
  </p:normalViewPr>
  <p:slideViewPr>
    <p:cSldViewPr snapToGrid="0" snapToObjects="1">
      <p:cViewPr>
        <p:scale>
          <a:sx n="80" d="100"/>
          <a:sy n="80" d="100"/>
        </p:scale>
        <p:origin x="-168" y="4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7FC5D1-01F0-40BF-A9B6-C5249F8368FC}" type="datetimeFigureOut">
              <a:rPr lang="en-US" smtClean="0"/>
              <a:t>3/9/2021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9298E0-D162-49B5-941D-B7D2545CBCAC}" type="slidenum">
              <a:rPr lang="en-US" smtClean="0"/>
              <a:t>‹#›</a:t>
            </a:fld>
            <a:endParaRPr lang="en-US"/>
          </a:p>
        </p:txBody>
      </p:sp>
    </p:spTree>
    <p:extLst>
      <p:ext uri="{BB962C8B-B14F-4D97-AF65-F5344CB8AC3E}">
        <p14:creationId xmlns:p14="http://schemas.microsoft.com/office/powerpoint/2010/main" val="242899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Parish Intercessors</a:t>
            </a:r>
            <a:r>
              <a:rPr lang="en-US" baseline="0" dirty="0" smtClean="0"/>
              <a:t> – invite rosary group, Knights of Columbus, individuals and families to pray for the parish and for your efforts at Outreach as people return to the Sacraments.</a:t>
            </a:r>
          </a:p>
          <a:p>
            <a:r>
              <a:rPr lang="en-US" baseline="0" dirty="0" smtClean="0"/>
              <a:t>St. Agnes is in the middle of a 33 Day Novena for the Faithful Returning to Church</a:t>
            </a:r>
          </a:p>
          <a:p>
            <a:endParaRPr lang="en-US" dirty="0"/>
          </a:p>
        </p:txBody>
      </p:sp>
      <p:sp>
        <p:nvSpPr>
          <p:cNvPr id="4" name="Slide Number Placeholder 3"/>
          <p:cNvSpPr>
            <a:spLocks noGrp="1"/>
          </p:cNvSpPr>
          <p:nvPr>
            <p:ph type="sldNum" sz="quarter" idx="10"/>
          </p:nvPr>
        </p:nvSpPr>
        <p:spPr/>
        <p:txBody>
          <a:bodyPr/>
          <a:lstStyle/>
          <a:p>
            <a:fld id="{599298E0-D162-49B5-941D-B7D2545CBCAC}" type="slidenum">
              <a:rPr lang="en-US" smtClean="0"/>
              <a:t>2</a:t>
            </a:fld>
            <a:endParaRPr lang="en-US"/>
          </a:p>
        </p:txBody>
      </p:sp>
    </p:spTree>
    <p:extLst>
      <p:ext uri="{BB962C8B-B14F-4D97-AF65-F5344CB8AC3E}">
        <p14:creationId xmlns:p14="http://schemas.microsoft.com/office/powerpoint/2010/main" val="3945136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Virtual Masses – note that 64% of</a:t>
            </a:r>
            <a:r>
              <a:rPr lang="en-US" baseline="0" dirty="0" smtClean="0"/>
              <a:t> parish offer virtual Mass, Invite people to other virtual and in person events at your parish on the virtual connections, offer a link or way for people to give during the virtual Mass</a:t>
            </a:r>
            <a:endParaRPr lang="en-US" dirty="0"/>
          </a:p>
        </p:txBody>
      </p:sp>
      <p:sp>
        <p:nvSpPr>
          <p:cNvPr id="4" name="Slide Number Placeholder 3"/>
          <p:cNvSpPr>
            <a:spLocks noGrp="1"/>
          </p:cNvSpPr>
          <p:nvPr>
            <p:ph type="sldNum" sz="quarter" idx="10"/>
          </p:nvPr>
        </p:nvSpPr>
        <p:spPr/>
        <p:txBody>
          <a:bodyPr/>
          <a:lstStyle/>
          <a:p>
            <a:fld id="{599298E0-D162-49B5-941D-B7D2545CBCAC}" type="slidenum">
              <a:rPr lang="en-US" smtClean="0"/>
              <a:t>3</a:t>
            </a:fld>
            <a:endParaRPr lang="en-US"/>
          </a:p>
        </p:txBody>
      </p:sp>
    </p:spTree>
    <p:extLst>
      <p:ext uri="{BB962C8B-B14F-4D97-AF65-F5344CB8AC3E}">
        <p14:creationId xmlns:p14="http://schemas.microsoft.com/office/powerpoint/2010/main" val="503212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the next several months we will continue</a:t>
            </a:r>
            <a:r>
              <a:rPr lang="en-US" baseline="0" dirty="0" smtClean="0"/>
              <a:t> to offer Reengagement and Outreach resources and guidance…especially as the affects of the pandemic decrease. We have conducted surveys and focus groups that will help guide a plan for reengagement over the next several months.  Don’t wait, start gathering in your parish and start helping people experience Christ through your welcome, the Sacraments and the community of believers.</a:t>
            </a:r>
            <a:endParaRPr lang="en-US" dirty="0" smtClean="0"/>
          </a:p>
          <a:p>
            <a:endParaRPr lang="en-US" dirty="0" smtClean="0"/>
          </a:p>
          <a:p>
            <a:r>
              <a:rPr lang="en-US" dirty="0" smtClean="0"/>
              <a:t>This</a:t>
            </a:r>
            <a:r>
              <a:rPr lang="en-US" baseline="0" dirty="0" smtClean="0"/>
              <a:t> is more than just getting people back in the pews…this is about being the Church that Jesus Christ founded to reach out and evangelize the whole world. Do not fear…”He that is in us is greater than he that is in the world”…we can do all things in Christ who strengths us. </a:t>
            </a:r>
            <a:endParaRPr lang="en-US" dirty="0"/>
          </a:p>
        </p:txBody>
      </p:sp>
      <p:sp>
        <p:nvSpPr>
          <p:cNvPr id="4" name="Slide Number Placeholder 3"/>
          <p:cNvSpPr>
            <a:spLocks noGrp="1"/>
          </p:cNvSpPr>
          <p:nvPr>
            <p:ph type="sldNum" sz="quarter" idx="10"/>
          </p:nvPr>
        </p:nvSpPr>
        <p:spPr/>
        <p:txBody>
          <a:bodyPr/>
          <a:lstStyle/>
          <a:p>
            <a:fld id="{599298E0-D162-49B5-941D-B7D2545CBCAC}" type="slidenum">
              <a:rPr lang="en-US" smtClean="0"/>
              <a:t>6</a:t>
            </a:fld>
            <a:endParaRPr lang="en-US"/>
          </a:p>
        </p:txBody>
      </p:sp>
    </p:spTree>
    <p:extLst>
      <p:ext uri="{BB962C8B-B14F-4D97-AF65-F5344CB8AC3E}">
        <p14:creationId xmlns:p14="http://schemas.microsoft.com/office/powerpoint/2010/main" val="490468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0248AF-11C2-3F48-B760-A312A468C7D2}"/>
              </a:ext>
            </a:extLst>
          </p:cNvPr>
          <p:cNvSpPr>
            <a:spLocks noGrp="1"/>
          </p:cNvSpPr>
          <p:nvPr>
            <p:ph type="ctrTitle"/>
          </p:nvPr>
        </p:nvSpPr>
        <p:spPr>
          <a:xfrm>
            <a:off x="1524000" y="1122363"/>
            <a:ext cx="9144000" cy="2387600"/>
          </a:xfrm>
        </p:spPr>
        <p:txBody>
          <a:bodyPr anchor="b">
            <a:normAutofit/>
          </a:bodyPr>
          <a:lstStyle>
            <a:lvl1pPr algn="ctr">
              <a:defRPr sz="5500"/>
            </a:lvl1pPr>
          </a:lstStyle>
          <a:p>
            <a:r>
              <a:rPr lang="en-US" dirty="0"/>
              <a:t>Click to edit Master title style</a:t>
            </a:r>
          </a:p>
        </p:txBody>
      </p:sp>
      <p:sp>
        <p:nvSpPr>
          <p:cNvPr id="3" name="Subtitle 2">
            <a:extLst>
              <a:ext uri="{FF2B5EF4-FFF2-40B4-BE49-F238E27FC236}">
                <a16:creationId xmlns:a16="http://schemas.microsoft.com/office/drawing/2014/main" xmlns="" id="{63843AAC-AB2D-A448-BF1E-6022F98B3F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5E4F794E-1E0C-044F-84EA-FFA49E9A247D}"/>
              </a:ext>
            </a:extLst>
          </p:cNvPr>
          <p:cNvSpPr>
            <a:spLocks noGrp="1"/>
          </p:cNvSpPr>
          <p:nvPr>
            <p:ph type="dt" sz="half" idx="10"/>
          </p:nvPr>
        </p:nvSpPr>
        <p:spPr/>
        <p:txBody>
          <a:bodyPr/>
          <a:lstStyle/>
          <a:p>
            <a:fld id="{EAF7B26B-4D7D-6E48-BE3E-A13628977CCC}" type="datetimeFigureOut">
              <a:rPr lang="en-US" smtClean="0"/>
              <a:t>3/9/2021</a:t>
            </a:fld>
            <a:endParaRPr lang="en-US" dirty="0"/>
          </a:p>
        </p:txBody>
      </p:sp>
      <p:sp>
        <p:nvSpPr>
          <p:cNvPr id="5" name="Footer Placeholder 4">
            <a:extLst>
              <a:ext uri="{FF2B5EF4-FFF2-40B4-BE49-F238E27FC236}">
                <a16:creationId xmlns:a16="http://schemas.microsoft.com/office/drawing/2014/main" xmlns="" id="{F8BFE260-FDCA-3040-B538-1A7A9929DD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E4FF680-3B62-C145-9E57-A3686180A886}"/>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3302478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xmlns="" id="{FB71A25D-52B5-604B-9ABC-E5023526ABC1}"/>
              </a:ext>
            </a:extLst>
          </p:cNvPr>
          <p:cNvSpPr>
            <a:spLocks noGrp="1"/>
          </p:cNvSpPr>
          <p:nvPr>
            <p:ph type="dt" sz="half" idx="10"/>
          </p:nvPr>
        </p:nvSpPr>
        <p:spPr/>
        <p:txBody>
          <a:bodyPr/>
          <a:lstStyle/>
          <a:p>
            <a:fld id="{EAF7B26B-4D7D-6E48-BE3E-A13628977CCC}" type="datetimeFigureOut">
              <a:rPr lang="en-US" smtClean="0"/>
              <a:pPr/>
              <a:t>3/9/2021</a:t>
            </a:fld>
            <a:endParaRPr lang="en-US" dirty="0"/>
          </a:p>
        </p:txBody>
      </p:sp>
      <p:sp>
        <p:nvSpPr>
          <p:cNvPr id="4" name="Footer Placeholder 3">
            <a:extLst>
              <a:ext uri="{FF2B5EF4-FFF2-40B4-BE49-F238E27FC236}">
                <a16:creationId xmlns:a16="http://schemas.microsoft.com/office/drawing/2014/main" xmlns="" id="{BB84191E-12C7-3F4F-AD37-20988921A27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C9C3FC43-CC8E-DD47-B96F-75C1DDBBF0B3}"/>
              </a:ext>
            </a:extLst>
          </p:cNvPr>
          <p:cNvSpPr>
            <a:spLocks noGrp="1"/>
          </p:cNvSpPr>
          <p:nvPr>
            <p:ph type="sldNum" sz="quarter" idx="12"/>
          </p:nvPr>
        </p:nvSpPr>
        <p:spPr/>
        <p:txBody>
          <a:bodyPr/>
          <a:lstStyle/>
          <a:p>
            <a:fld id="{31958B41-5635-E446-8515-D1B3706B9A50}" type="slidenum">
              <a:rPr lang="en-US" smtClean="0"/>
              <a:pPr/>
              <a:t>‹#›</a:t>
            </a:fld>
            <a:endParaRPr lang="en-US" dirty="0"/>
          </a:p>
        </p:txBody>
      </p:sp>
      <p:sp>
        <p:nvSpPr>
          <p:cNvPr id="6" name="Rectangle 5">
            <a:extLst>
              <a:ext uri="{FF2B5EF4-FFF2-40B4-BE49-F238E27FC236}">
                <a16:creationId xmlns:a16="http://schemas.microsoft.com/office/drawing/2014/main" xmlns="" id="{28773B85-B97B-A94C-8B09-519962E74112}"/>
              </a:ext>
            </a:extLst>
          </p:cNvPr>
          <p:cNvSpPr/>
          <p:nvPr userDrawn="1"/>
        </p:nvSpPr>
        <p:spPr>
          <a:xfrm>
            <a:off x="0" y="174734"/>
            <a:ext cx="12192000" cy="68200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60E20379-F018-B842-8031-35EFA90DE3F2}"/>
              </a:ext>
            </a:extLst>
          </p:cNvPr>
          <p:cNvSpPr/>
          <p:nvPr userDrawn="1"/>
        </p:nvSpPr>
        <p:spPr>
          <a:xfrm>
            <a:off x="0" y="0"/>
            <a:ext cx="12192000" cy="164123"/>
          </a:xfrm>
          <a:prstGeom prst="rect">
            <a:avLst/>
          </a:prstGeom>
          <a:solidFill>
            <a:srgbClr val="DDD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1EABA044-C295-7E43-808A-A699A912C2EE}"/>
              </a:ext>
            </a:extLst>
          </p:cNvPr>
          <p:cNvSpPr/>
          <p:nvPr userDrawn="1"/>
        </p:nvSpPr>
        <p:spPr>
          <a:xfrm>
            <a:off x="0" y="164122"/>
            <a:ext cx="12192000" cy="92075"/>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BBB916E5-6B2E-C143-8E72-F70626534367}"/>
              </a:ext>
            </a:extLst>
          </p:cNvPr>
          <p:cNvSpPr/>
          <p:nvPr userDrawn="1"/>
        </p:nvSpPr>
        <p:spPr>
          <a:xfrm>
            <a:off x="0" y="5173784"/>
            <a:ext cx="12192000" cy="1463761"/>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AB1C5866-6AD3-4449-A35C-C907C8E6A3B2}"/>
              </a:ext>
            </a:extLst>
          </p:cNvPr>
          <p:cNvSpPr txBox="1"/>
          <p:nvPr userDrawn="1"/>
        </p:nvSpPr>
        <p:spPr>
          <a:xfrm>
            <a:off x="1430215" y="1979209"/>
            <a:ext cx="7041662" cy="800219"/>
          </a:xfrm>
          <a:prstGeom prst="rect">
            <a:avLst/>
          </a:prstGeom>
          <a:noFill/>
        </p:spPr>
        <p:txBody>
          <a:bodyPr wrap="square" rtlCol="0">
            <a:spAutoFit/>
          </a:bodyPr>
          <a:lstStyle/>
          <a:p>
            <a:r>
              <a:rPr lang="en-US" sz="4600" dirty="0">
                <a:solidFill>
                  <a:schemeClr val="bg1"/>
                </a:solidFill>
                <a:latin typeface="Arial" panose="020B0604020202020204" pitchFamily="34" charset="0"/>
                <a:cs typeface="Arial" panose="020B0604020202020204" pitchFamily="34" charset="0"/>
              </a:rPr>
              <a:t>Title Slide 1</a:t>
            </a:r>
          </a:p>
        </p:txBody>
      </p:sp>
      <p:pic>
        <p:nvPicPr>
          <p:cNvPr id="11" name="Picture 10" descr="A close up of a sign&#10;&#10;Description automatically generated">
            <a:extLst>
              <a:ext uri="{FF2B5EF4-FFF2-40B4-BE49-F238E27FC236}">
                <a16:creationId xmlns:a16="http://schemas.microsoft.com/office/drawing/2014/main" xmlns="" id="{2E1656BA-4051-0C44-9FD1-B17C1E672341}"/>
              </a:ext>
            </a:extLst>
          </p:cNvPr>
          <p:cNvPicPr>
            <a:picLocks noChangeAspect="1"/>
          </p:cNvPicPr>
          <p:nvPr userDrawn="1"/>
        </p:nvPicPr>
        <p:blipFill>
          <a:blip r:embed="rId2"/>
          <a:stretch>
            <a:fillRect/>
          </a:stretch>
        </p:blipFill>
        <p:spPr>
          <a:xfrm>
            <a:off x="1326173" y="5329903"/>
            <a:ext cx="1587294" cy="1149051"/>
          </a:xfrm>
          <a:prstGeom prst="rect">
            <a:avLst/>
          </a:prstGeom>
        </p:spPr>
      </p:pic>
      <p:sp>
        <p:nvSpPr>
          <p:cNvPr id="12" name="TextBox 11">
            <a:extLst>
              <a:ext uri="{FF2B5EF4-FFF2-40B4-BE49-F238E27FC236}">
                <a16:creationId xmlns:a16="http://schemas.microsoft.com/office/drawing/2014/main" xmlns="" id="{D51B3226-398C-9F41-8F60-7566E6B1EA9F}"/>
              </a:ext>
            </a:extLst>
          </p:cNvPr>
          <p:cNvSpPr txBox="1"/>
          <p:nvPr userDrawn="1"/>
        </p:nvSpPr>
        <p:spPr>
          <a:xfrm>
            <a:off x="7311292" y="5533491"/>
            <a:ext cx="5029200" cy="769441"/>
          </a:xfrm>
          <a:prstGeom prst="rect">
            <a:avLst/>
          </a:prstGeom>
          <a:noFill/>
        </p:spPr>
        <p:txBody>
          <a:bodyPr wrap="square" rtlCol="0">
            <a:spAutoFit/>
          </a:bodyPr>
          <a:lstStyle/>
          <a:p>
            <a:r>
              <a:rPr lang="en-US" dirty="0">
                <a:solidFill>
                  <a:schemeClr val="tx1">
                    <a:lumMod val="75000"/>
                    <a:lumOff val="25000"/>
                  </a:schemeClr>
                </a:solidFill>
                <a:latin typeface="Arial" panose="020B0604020202020204" pitchFamily="34" charset="0"/>
                <a:cs typeface="Arial" panose="020B0604020202020204" pitchFamily="34" charset="0"/>
              </a:rPr>
              <a:t>Presented by Name</a:t>
            </a:r>
          </a:p>
          <a:p>
            <a:endParaRPr lang="en-US" sz="1300" dirty="0">
              <a:solidFill>
                <a:schemeClr val="tx1">
                  <a:lumMod val="75000"/>
                  <a:lumOff val="25000"/>
                </a:schemeClr>
              </a:solidFill>
              <a:latin typeface="Arial" panose="020B0604020202020204" pitchFamily="34" charset="0"/>
              <a:cs typeface="Arial" panose="020B0604020202020204" pitchFamily="34" charset="0"/>
            </a:endParaRPr>
          </a:p>
          <a:p>
            <a:r>
              <a:rPr lang="en-US" sz="1300" dirty="0">
                <a:solidFill>
                  <a:schemeClr val="tx1">
                    <a:lumMod val="75000"/>
                    <a:lumOff val="25000"/>
                  </a:schemeClr>
                </a:solidFill>
                <a:latin typeface="Arial" panose="020B0604020202020204" pitchFamily="34" charset="0"/>
                <a:cs typeface="Arial" panose="020B0604020202020204" pitchFamily="34" charset="0"/>
              </a:rPr>
              <a:t>Date</a:t>
            </a:r>
          </a:p>
        </p:txBody>
      </p:sp>
      <p:sp>
        <p:nvSpPr>
          <p:cNvPr id="13" name="Rectangle 12">
            <a:extLst>
              <a:ext uri="{FF2B5EF4-FFF2-40B4-BE49-F238E27FC236}">
                <a16:creationId xmlns:a16="http://schemas.microsoft.com/office/drawing/2014/main" xmlns="" id="{EFF86805-99B8-4243-90DD-BE1B6CA86B74}"/>
              </a:ext>
            </a:extLst>
          </p:cNvPr>
          <p:cNvSpPr/>
          <p:nvPr userDrawn="1"/>
        </p:nvSpPr>
        <p:spPr>
          <a:xfrm>
            <a:off x="0" y="6637545"/>
            <a:ext cx="12192000" cy="367835"/>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47EEDD5D-1075-8E4C-AA7B-11A330681123}"/>
              </a:ext>
            </a:extLst>
          </p:cNvPr>
          <p:cNvSpPr/>
          <p:nvPr userDrawn="1"/>
        </p:nvSpPr>
        <p:spPr>
          <a:xfrm>
            <a:off x="0" y="5135879"/>
            <a:ext cx="12192000" cy="45719"/>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8940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xmlns="" id="{9AF22D34-109B-2143-9A8E-EF4AEDAA93B2}"/>
              </a:ext>
            </a:extLst>
          </p:cNvPr>
          <p:cNvSpPr>
            <a:spLocks noGrp="1"/>
          </p:cNvSpPr>
          <p:nvPr>
            <p:ph type="dt" sz="half" idx="10"/>
          </p:nvPr>
        </p:nvSpPr>
        <p:spPr/>
        <p:txBody>
          <a:bodyPr/>
          <a:lstStyle/>
          <a:p>
            <a:fld id="{EAF7B26B-4D7D-6E48-BE3E-A13628977CCC}" type="datetimeFigureOut">
              <a:rPr lang="en-US" smtClean="0"/>
              <a:pPr/>
              <a:t>3/9/2021</a:t>
            </a:fld>
            <a:endParaRPr lang="en-US" dirty="0"/>
          </a:p>
        </p:txBody>
      </p:sp>
      <p:sp>
        <p:nvSpPr>
          <p:cNvPr id="4" name="Footer Placeholder 3">
            <a:extLst>
              <a:ext uri="{FF2B5EF4-FFF2-40B4-BE49-F238E27FC236}">
                <a16:creationId xmlns:a16="http://schemas.microsoft.com/office/drawing/2014/main" xmlns="" id="{844BF512-1286-A242-999F-ED22DDFC94A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8848100F-1970-2144-9C7A-83B1E1CE21E2}"/>
              </a:ext>
            </a:extLst>
          </p:cNvPr>
          <p:cNvSpPr>
            <a:spLocks noGrp="1"/>
          </p:cNvSpPr>
          <p:nvPr>
            <p:ph type="sldNum" sz="quarter" idx="12"/>
          </p:nvPr>
        </p:nvSpPr>
        <p:spPr/>
        <p:txBody>
          <a:bodyPr/>
          <a:lstStyle/>
          <a:p>
            <a:fld id="{31958B41-5635-E446-8515-D1B3706B9A50}" type="slidenum">
              <a:rPr lang="en-US" smtClean="0"/>
              <a:pPr/>
              <a:t>‹#›</a:t>
            </a:fld>
            <a:endParaRPr lang="en-US" dirty="0"/>
          </a:p>
        </p:txBody>
      </p:sp>
      <p:sp>
        <p:nvSpPr>
          <p:cNvPr id="15" name="Rectangle 14">
            <a:extLst>
              <a:ext uri="{FF2B5EF4-FFF2-40B4-BE49-F238E27FC236}">
                <a16:creationId xmlns:a16="http://schemas.microsoft.com/office/drawing/2014/main" xmlns="" id="{B9439BB0-53E3-D849-9F69-740024CEF235}"/>
              </a:ext>
            </a:extLst>
          </p:cNvPr>
          <p:cNvSpPr/>
          <p:nvPr userDrawn="1"/>
        </p:nvSpPr>
        <p:spPr>
          <a:xfrm>
            <a:off x="0" y="-191"/>
            <a:ext cx="12192000" cy="5384639"/>
          </a:xfrm>
          <a:prstGeom prst="rect">
            <a:avLst/>
          </a:prstGeom>
          <a:solidFill>
            <a:srgbClr val="EAE6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6F1488DE-9539-E141-9C47-BA87AFB08330}"/>
              </a:ext>
            </a:extLst>
          </p:cNvPr>
          <p:cNvSpPr/>
          <p:nvPr userDrawn="1"/>
        </p:nvSpPr>
        <p:spPr>
          <a:xfrm>
            <a:off x="0" y="6650892"/>
            <a:ext cx="12192000" cy="207108"/>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30DA99EC-E61C-7A47-AD7D-CFD6CC65E8BA}"/>
              </a:ext>
            </a:extLst>
          </p:cNvPr>
          <p:cNvSpPr/>
          <p:nvPr userDrawn="1"/>
        </p:nvSpPr>
        <p:spPr>
          <a:xfrm>
            <a:off x="0" y="5342496"/>
            <a:ext cx="12192000" cy="164123"/>
          </a:xfrm>
          <a:prstGeom prst="rect">
            <a:avLst/>
          </a:prstGeom>
          <a:solidFill>
            <a:srgbClr val="DDD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0BF7BC18-BD7E-6449-A464-2EEBF1233BF5}"/>
              </a:ext>
            </a:extLst>
          </p:cNvPr>
          <p:cNvSpPr/>
          <p:nvPr userDrawn="1"/>
        </p:nvSpPr>
        <p:spPr>
          <a:xfrm>
            <a:off x="0" y="5506619"/>
            <a:ext cx="12192000" cy="92075"/>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xmlns="" id="{BE136501-9F89-CA4E-9BA5-63A7656DDD08}"/>
              </a:ext>
            </a:extLst>
          </p:cNvPr>
          <p:cNvSpPr/>
          <p:nvPr userDrawn="1"/>
        </p:nvSpPr>
        <p:spPr>
          <a:xfrm>
            <a:off x="0" y="5720862"/>
            <a:ext cx="12192000" cy="930030"/>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4C4C4D84-D410-944E-9309-3B3B0C3DB674}"/>
              </a:ext>
            </a:extLst>
          </p:cNvPr>
          <p:cNvSpPr/>
          <p:nvPr userDrawn="1"/>
        </p:nvSpPr>
        <p:spPr>
          <a:xfrm flipV="1">
            <a:off x="0" y="5592428"/>
            <a:ext cx="1219200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xmlns="" id="{65AF688D-C67A-F34C-973A-4D40502EC095}"/>
              </a:ext>
            </a:extLst>
          </p:cNvPr>
          <p:cNvSpPr txBox="1"/>
          <p:nvPr userDrawn="1"/>
        </p:nvSpPr>
        <p:spPr>
          <a:xfrm>
            <a:off x="2449666" y="2560968"/>
            <a:ext cx="7041662" cy="800219"/>
          </a:xfrm>
          <a:prstGeom prst="rect">
            <a:avLst/>
          </a:prstGeom>
          <a:noFill/>
        </p:spPr>
        <p:txBody>
          <a:bodyPr wrap="square" rtlCol="0">
            <a:spAutoFit/>
          </a:bodyPr>
          <a:lstStyle/>
          <a:p>
            <a:pPr algn="ctr"/>
            <a:r>
              <a:rPr lang="en-US" sz="4600" dirty="0">
                <a:solidFill>
                  <a:srgbClr val="448E92"/>
                </a:solidFill>
                <a:latin typeface="Arial" panose="020B0604020202020204" pitchFamily="34" charset="0"/>
                <a:cs typeface="Arial" panose="020B0604020202020204" pitchFamily="34" charset="0"/>
              </a:rPr>
              <a:t>SECOND BREAK TITLE</a:t>
            </a:r>
          </a:p>
        </p:txBody>
      </p:sp>
      <p:pic>
        <p:nvPicPr>
          <p:cNvPr id="25" name="Picture 24" descr="A close up of a sign&#10;&#10;Description automatically generated">
            <a:extLst>
              <a:ext uri="{FF2B5EF4-FFF2-40B4-BE49-F238E27FC236}">
                <a16:creationId xmlns:a16="http://schemas.microsoft.com/office/drawing/2014/main" xmlns="" id="{AC4DEAC5-66AE-5040-87CE-347B314CD297}"/>
              </a:ext>
            </a:extLst>
          </p:cNvPr>
          <p:cNvPicPr>
            <a:picLocks noChangeAspect="1"/>
          </p:cNvPicPr>
          <p:nvPr userDrawn="1"/>
        </p:nvPicPr>
        <p:blipFill>
          <a:blip r:embed="rId2"/>
          <a:stretch>
            <a:fillRect/>
          </a:stretch>
        </p:blipFill>
        <p:spPr>
          <a:xfrm>
            <a:off x="10255050" y="427424"/>
            <a:ext cx="1276350" cy="923957"/>
          </a:xfrm>
          <a:prstGeom prst="rect">
            <a:avLst/>
          </a:prstGeom>
        </p:spPr>
      </p:pic>
    </p:spTree>
    <p:extLst>
      <p:ext uri="{BB962C8B-B14F-4D97-AF65-F5344CB8AC3E}">
        <p14:creationId xmlns:p14="http://schemas.microsoft.com/office/powerpoint/2010/main" val="202418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B925CA-DE8D-5543-8903-B282854C259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xmlns="" id="{E56036C3-3D9B-0044-B30B-3FFAE7970C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D364FD5-8669-E74B-B7A5-7F10BD63D2D7}"/>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5" name="Footer Placeholder 4">
            <a:extLst>
              <a:ext uri="{FF2B5EF4-FFF2-40B4-BE49-F238E27FC236}">
                <a16:creationId xmlns:a16="http://schemas.microsoft.com/office/drawing/2014/main" xmlns="" id="{E022F328-A9C4-5F4B-8413-CC7E6D1FB1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19474E3-11EB-4B4B-B3F4-1803EAE289D4}"/>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306571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E922AC-77CA-7442-B8FE-0C9AC280DA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5E2E9B5E-3997-784C-85EF-99F9FF1C31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EC2F97A-DF3A-5042-80BB-2300951241C2}"/>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5" name="Footer Placeholder 4">
            <a:extLst>
              <a:ext uri="{FF2B5EF4-FFF2-40B4-BE49-F238E27FC236}">
                <a16:creationId xmlns:a16="http://schemas.microsoft.com/office/drawing/2014/main" xmlns="" id="{0394C5D6-93A4-9B49-8402-2EA44C2760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D87A8E5-86F5-2846-98F6-E3E2A5C6BB06}"/>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3273331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8C584A-FA40-7A43-99F5-73E2F2768C3A}"/>
              </a:ext>
            </a:extLst>
          </p:cNvPr>
          <p:cNvSpPr>
            <a:spLocks noGrp="1"/>
          </p:cNvSpPr>
          <p:nvPr>
            <p:ph type="title"/>
          </p:nvPr>
        </p:nvSpPr>
        <p:spPr>
          <a:xfrm>
            <a:off x="838200" y="1128989"/>
            <a:ext cx="10515600" cy="132556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xmlns="" id="{775DDFCD-4C54-2B42-BECE-25175F194721}"/>
              </a:ext>
            </a:extLst>
          </p:cNvPr>
          <p:cNvSpPr>
            <a:spLocks noGrp="1"/>
          </p:cNvSpPr>
          <p:nvPr>
            <p:ph sz="half" idx="1"/>
          </p:nvPr>
        </p:nvSpPr>
        <p:spPr>
          <a:xfrm>
            <a:off x="838200" y="2237517"/>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8711CD6D-6CA6-6A41-ABCB-EA7FD43AB6AA}"/>
              </a:ext>
            </a:extLst>
          </p:cNvPr>
          <p:cNvSpPr>
            <a:spLocks noGrp="1"/>
          </p:cNvSpPr>
          <p:nvPr>
            <p:ph sz="half" idx="2"/>
          </p:nvPr>
        </p:nvSpPr>
        <p:spPr>
          <a:xfrm>
            <a:off x="6172200" y="2237517"/>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6155DFA-2C97-E745-8CD0-C9D11BA3D28D}"/>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6" name="Footer Placeholder 5">
            <a:extLst>
              <a:ext uri="{FF2B5EF4-FFF2-40B4-BE49-F238E27FC236}">
                <a16:creationId xmlns:a16="http://schemas.microsoft.com/office/drawing/2014/main" xmlns="" id="{2C721355-8D93-E743-95CB-AE61D5B6AF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C2E3E0D-576E-224F-B7C1-EB85E6B9DD90}"/>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4256005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28C898-2F58-1B47-A80D-82112EF3E4B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D15A659D-782C-864F-9BA7-CE8CFCB083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C4EDCB63-5C71-5F44-9384-20E25BA114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B90FDCD0-5DD2-3848-9FAF-32C24791DE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F39DC0FC-5B45-AF47-BD1C-B0A7443984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C80873C7-1453-DD4F-9152-FE71542E13C0}"/>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8" name="Footer Placeholder 7">
            <a:extLst>
              <a:ext uri="{FF2B5EF4-FFF2-40B4-BE49-F238E27FC236}">
                <a16:creationId xmlns:a16="http://schemas.microsoft.com/office/drawing/2014/main" xmlns="" id="{40CD137F-8BC7-EE41-B164-A7F527F197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5233CD1D-1F57-2644-BBB1-8853625088A3}"/>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357511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BF06AE-A5EE-B04E-9F5F-E16C0FC81F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4ECD3F01-CEDB-9743-AD6D-DE3E3192D69B}"/>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4" name="Footer Placeholder 3">
            <a:extLst>
              <a:ext uri="{FF2B5EF4-FFF2-40B4-BE49-F238E27FC236}">
                <a16:creationId xmlns:a16="http://schemas.microsoft.com/office/drawing/2014/main" xmlns="" id="{BC4B953D-8E67-9B45-A3BE-5A39A6375B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9BE529FE-2FFB-8342-B2F6-20F6BAF9F71F}"/>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1845607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8622D273-4845-4442-9325-55FA9212C7C0}"/>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3" name="Footer Placeholder 2">
            <a:extLst>
              <a:ext uri="{FF2B5EF4-FFF2-40B4-BE49-F238E27FC236}">
                <a16:creationId xmlns:a16="http://schemas.microsoft.com/office/drawing/2014/main" xmlns="" id="{7A4F1C76-7CD4-8D47-B9E5-9254D25949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38E6AC75-C3CA-FD48-997B-67815879F804}"/>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3282484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40685C-594F-2A4C-9872-DB5E4B3692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E79D3EE5-2546-094A-B087-D5249033C151}"/>
              </a:ext>
            </a:extLst>
          </p:cNvPr>
          <p:cNvSpPr>
            <a:spLocks noGrp="1"/>
          </p:cNvSpPr>
          <p:nvPr>
            <p:ph idx="1"/>
          </p:nvPr>
        </p:nvSpPr>
        <p:spPr>
          <a:xfrm>
            <a:off x="5183188" y="22066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8AA99511-B01A-0249-A6ED-F5B8C578F2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DBE58F4-3B1C-0E4A-BBE5-411F201B53F0}"/>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6" name="Footer Placeholder 5">
            <a:extLst>
              <a:ext uri="{FF2B5EF4-FFF2-40B4-BE49-F238E27FC236}">
                <a16:creationId xmlns:a16="http://schemas.microsoft.com/office/drawing/2014/main" xmlns="" id="{F3BFACE6-DEA3-6847-B6C0-BB39794DE6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C544400-EF13-264D-A343-A1BDCC46A07C}"/>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1153449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81334E-EDC2-574F-B4D7-0AEF530126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73A4B28D-5440-F74B-8CA0-168BCC631CDF}"/>
              </a:ext>
            </a:extLst>
          </p:cNvPr>
          <p:cNvSpPr>
            <a:spLocks noGrp="1"/>
          </p:cNvSpPr>
          <p:nvPr>
            <p:ph type="pic" idx="1"/>
          </p:nvPr>
        </p:nvSpPr>
        <p:spPr>
          <a:xfrm>
            <a:off x="5183188" y="1966785"/>
            <a:ext cx="6172200" cy="39022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813764D-63D8-CF41-8BEA-AA990512F3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813E2DE-7A79-A64E-ABE2-64BFFF25A3D2}"/>
              </a:ext>
            </a:extLst>
          </p:cNvPr>
          <p:cNvSpPr>
            <a:spLocks noGrp="1"/>
          </p:cNvSpPr>
          <p:nvPr>
            <p:ph type="dt" sz="half" idx="10"/>
          </p:nvPr>
        </p:nvSpPr>
        <p:spPr/>
        <p:txBody>
          <a:bodyPr/>
          <a:lstStyle/>
          <a:p>
            <a:fld id="{EAF7B26B-4D7D-6E48-BE3E-A13628977CCC}" type="datetimeFigureOut">
              <a:rPr lang="en-US" smtClean="0"/>
              <a:t>3/9/2021</a:t>
            </a:fld>
            <a:endParaRPr lang="en-US"/>
          </a:p>
        </p:txBody>
      </p:sp>
      <p:sp>
        <p:nvSpPr>
          <p:cNvPr id="6" name="Footer Placeholder 5">
            <a:extLst>
              <a:ext uri="{FF2B5EF4-FFF2-40B4-BE49-F238E27FC236}">
                <a16:creationId xmlns:a16="http://schemas.microsoft.com/office/drawing/2014/main" xmlns="" id="{2C8102CC-5D39-DC4F-BE21-1CBBFFE502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B9E0B4D-3573-EB45-B2BB-B160EE1B77A4}"/>
              </a:ext>
            </a:extLst>
          </p:cNvPr>
          <p:cNvSpPr>
            <a:spLocks noGrp="1"/>
          </p:cNvSpPr>
          <p:nvPr>
            <p:ph type="sldNum" sz="quarter" idx="12"/>
          </p:nvPr>
        </p:nvSpPr>
        <p:spPr/>
        <p:txBody>
          <a:bodyPr/>
          <a:lstStyle/>
          <a:p>
            <a:fld id="{31958B41-5635-E446-8515-D1B3706B9A50}" type="slidenum">
              <a:rPr lang="en-US" smtClean="0"/>
              <a:t>‹#›</a:t>
            </a:fld>
            <a:endParaRPr lang="en-US"/>
          </a:p>
        </p:txBody>
      </p:sp>
    </p:spTree>
    <p:extLst>
      <p:ext uri="{BB962C8B-B14F-4D97-AF65-F5344CB8AC3E}">
        <p14:creationId xmlns:p14="http://schemas.microsoft.com/office/powerpoint/2010/main" val="4262755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DCB9A56-9879-A34A-AA90-619FC709C1AE}"/>
              </a:ext>
            </a:extLst>
          </p:cNvPr>
          <p:cNvSpPr>
            <a:spLocks noGrp="1"/>
          </p:cNvSpPr>
          <p:nvPr>
            <p:ph type="title"/>
          </p:nvPr>
        </p:nvSpPr>
        <p:spPr>
          <a:xfrm>
            <a:off x="838200" y="71709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xmlns="" id="{713A4284-F9C0-F840-B4F3-80C1C1642996}"/>
              </a:ext>
            </a:extLst>
          </p:cNvPr>
          <p:cNvSpPr>
            <a:spLocks noGrp="1"/>
          </p:cNvSpPr>
          <p:nvPr>
            <p:ph type="body" idx="1"/>
          </p:nvPr>
        </p:nvSpPr>
        <p:spPr>
          <a:xfrm>
            <a:off x="838200" y="2177597"/>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xmlns="" id="{BB833C0A-5DAC-FB44-AC29-A27943FF6C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EAF7B26B-4D7D-6E48-BE3E-A13628977CCC}" type="datetimeFigureOut">
              <a:rPr lang="en-US" smtClean="0"/>
              <a:pPr/>
              <a:t>3/9/2021</a:t>
            </a:fld>
            <a:endParaRPr lang="en-US" dirty="0"/>
          </a:p>
        </p:txBody>
      </p:sp>
      <p:sp>
        <p:nvSpPr>
          <p:cNvPr id="5" name="Footer Placeholder 4">
            <a:extLst>
              <a:ext uri="{FF2B5EF4-FFF2-40B4-BE49-F238E27FC236}">
                <a16:creationId xmlns:a16="http://schemas.microsoft.com/office/drawing/2014/main" xmlns="" id="{7DDF5F32-1BFB-F546-A570-48DF60827A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xmlns="" id="{3F5AEC1A-FAC8-6543-8335-F4FD4D3EC1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31958B41-5635-E446-8515-D1B3706B9A50}" type="slidenum">
              <a:rPr lang="en-US" smtClean="0"/>
              <a:pPr/>
              <a:t>‹#›</a:t>
            </a:fld>
            <a:endParaRPr lang="en-US" dirty="0"/>
          </a:p>
        </p:txBody>
      </p:sp>
      <p:pic>
        <p:nvPicPr>
          <p:cNvPr id="7" name="Picture 6" descr="A close up of a sign&#10;&#10;Description automatically generated">
            <a:extLst>
              <a:ext uri="{FF2B5EF4-FFF2-40B4-BE49-F238E27FC236}">
                <a16:creationId xmlns:a16="http://schemas.microsoft.com/office/drawing/2014/main" xmlns="" id="{709B5EDA-80B3-AF41-8504-216193412468}"/>
              </a:ext>
            </a:extLst>
          </p:cNvPr>
          <p:cNvPicPr>
            <a:picLocks noChangeAspect="1"/>
          </p:cNvPicPr>
          <p:nvPr userDrawn="1"/>
        </p:nvPicPr>
        <p:blipFill>
          <a:blip r:embed="rId13"/>
          <a:stretch>
            <a:fillRect/>
          </a:stretch>
        </p:blipFill>
        <p:spPr>
          <a:xfrm>
            <a:off x="10005668" y="455922"/>
            <a:ext cx="1276350" cy="923957"/>
          </a:xfrm>
          <a:prstGeom prst="rect">
            <a:avLst/>
          </a:prstGeom>
        </p:spPr>
      </p:pic>
      <p:grpSp>
        <p:nvGrpSpPr>
          <p:cNvPr id="8" name="Group 7">
            <a:extLst>
              <a:ext uri="{FF2B5EF4-FFF2-40B4-BE49-F238E27FC236}">
                <a16:creationId xmlns:a16="http://schemas.microsoft.com/office/drawing/2014/main" xmlns="" id="{25CD0A12-B724-6947-8643-B6804DC7ACEF}"/>
              </a:ext>
            </a:extLst>
          </p:cNvPr>
          <p:cNvGrpSpPr/>
          <p:nvPr userDrawn="1"/>
        </p:nvGrpSpPr>
        <p:grpSpPr>
          <a:xfrm>
            <a:off x="10938005" y="391705"/>
            <a:ext cx="1253996" cy="385302"/>
            <a:chOff x="10938005" y="146608"/>
            <a:chExt cx="1253996" cy="385302"/>
          </a:xfrm>
        </p:grpSpPr>
        <p:sp>
          <p:nvSpPr>
            <p:cNvPr id="9" name="Rectangle 8">
              <a:extLst>
                <a:ext uri="{FF2B5EF4-FFF2-40B4-BE49-F238E27FC236}">
                  <a16:creationId xmlns:a16="http://schemas.microsoft.com/office/drawing/2014/main" xmlns="" id="{BA5FC97B-9E74-D747-98BA-CCDBD3FBBC31}"/>
                </a:ext>
              </a:extLst>
            </p:cNvPr>
            <p:cNvSpPr/>
            <p:nvPr/>
          </p:nvSpPr>
          <p:spPr>
            <a:xfrm>
              <a:off x="11041875" y="146608"/>
              <a:ext cx="1150125" cy="1284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4087C103-2A8F-884A-A1AE-A7E9680B7614}"/>
                </a:ext>
              </a:extLst>
            </p:cNvPr>
            <p:cNvSpPr/>
            <p:nvPr/>
          </p:nvSpPr>
          <p:spPr>
            <a:xfrm>
              <a:off x="10938005" y="403476"/>
              <a:ext cx="1253996" cy="128434"/>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46C100FD-8C55-CB4A-9955-94A78572F124}"/>
                </a:ext>
              </a:extLst>
            </p:cNvPr>
            <p:cNvSpPr/>
            <p:nvPr/>
          </p:nvSpPr>
          <p:spPr>
            <a:xfrm flipV="1">
              <a:off x="11159351" y="275042"/>
              <a:ext cx="103265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67597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kern="1200">
          <a:solidFill>
            <a:srgbClr val="448E9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VzFrBWBYKbw"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9BF83696-20CB-3748-AB2B-72FEC8268D12}"/>
              </a:ext>
            </a:extLst>
          </p:cNvPr>
          <p:cNvSpPr/>
          <p:nvPr/>
        </p:nvSpPr>
        <p:spPr>
          <a:xfrm>
            <a:off x="0" y="174734"/>
            <a:ext cx="12192000" cy="68200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489D52EA-7F62-094D-84B3-99198DCB3FB1}"/>
              </a:ext>
            </a:extLst>
          </p:cNvPr>
          <p:cNvSpPr/>
          <p:nvPr/>
        </p:nvSpPr>
        <p:spPr>
          <a:xfrm>
            <a:off x="0" y="0"/>
            <a:ext cx="12192000" cy="164123"/>
          </a:xfrm>
          <a:prstGeom prst="rect">
            <a:avLst/>
          </a:prstGeom>
          <a:solidFill>
            <a:srgbClr val="DDD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F0D0C879-1468-3A4A-A1C5-AF6171F23375}"/>
              </a:ext>
            </a:extLst>
          </p:cNvPr>
          <p:cNvSpPr/>
          <p:nvPr/>
        </p:nvSpPr>
        <p:spPr>
          <a:xfrm>
            <a:off x="0" y="164122"/>
            <a:ext cx="12192000" cy="92075"/>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396AA51F-F19E-1D4E-A703-B82CD304C5FE}"/>
              </a:ext>
            </a:extLst>
          </p:cNvPr>
          <p:cNvSpPr/>
          <p:nvPr/>
        </p:nvSpPr>
        <p:spPr>
          <a:xfrm>
            <a:off x="0" y="5173784"/>
            <a:ext cx="12192000" cy="1463761"/>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FA60467B-72C5-6843-A05D-D435065A1D09}"/>
              </a:ext>
            </a:extLst>
          </p:cNvPr>
          <p:cNvSpPr txBox="1"/>
          <p:nvPr/>
        </p:nvSpPr>
        <p:spPr>
          <a:xfrm>
            <a:off x="893134" y="1606247"/>
            <a:ext cx="8080746" cy="1754326"/>
          </a:xfrm>
          <a:prstGeom prst="rect">
            <a:avLst/>
          </a:prstGeom>
          <a:noFill/>
        </p:spPr>
        <p:txBody>
          <a:bodyPr wrap="square" rtlCol="0" anchor="ctr">
            <a:spAutoFit/>
          </a:bodyPr>
          <a:lstStyle/>
          <a:p>
            <a:r>
              <a:rPr lang="en-US" sz="5400" dirty="0" smtClean="0">
                <a:solidFill>
                  <a:schemeClr val="bg1"/>
                </a:solidFill>
                <a:latin typeface="Arial" panose="020B0604020202020204" pitchFamily="34" charset="0"/>
                <a:cs typeface="Arial" panose="020B0604020202020204" pitchFamily="34" charset="0"/>
              </a:rPr>
              <a:t>Parish Re-engagement, Outreach and Hospitality </a:t>
            </a:r>
            <a:endParaRPr lang="en-US" sz="5400" dirty="0">
              <a:solidFill>
                <a:schemeClr val="bg1"/>
              </a:solidFill>
              <a:latin typeface="Arial" panose="020B0604020202020204" pitchFamily="34" charset="0"/>
              <a:cs typeface="Arial" panose="020B0604020202020204" pitchFamily="34" charset="0"/>
            </a:endParaRPr>
          </a:p>
        </p:txBody>
      </p:sp>
      <p:pic>
        <p:nvPicPr>
          <p:cNvPr id="12" name="Picture 11" descr="A close up of a sign&#10;&#10;Description automatically generated">
            <a:extLst>
              <a:ext uri="{FF2B5EF4-FFF2-40B4-BE49-F238E27FC236}">
                <a16:creationId xmlns:a16="http://schemas.microsoft.com/office/drawing/2014/main" xmlns="" id="{C5CB542D-A3F5-ED4C-A500-CA44100E1F6F}"/>
              </a:ext>
            </a:extLst>
          </p:cNvPr>
          <p:cNvPicPr>
            <a:picLocks noChangeAspect="1"/>
          </p:cNvPicPr>
          <p:nvPr/>
        </p:nvPicPr>
        <p:blipFill>
          <a:blip r:embed="rId2"/>
          <a:stretch>
            <a:fillRect/>
          </a:stretch>
        </p:blipFill>
        <p:spPr>
          <a:xfrm>
            <a:off x="10489429" y="5329903"/>
            <a:ext cx="1587294" cy="1149051"/>
          </a:xfrm>
          <a:prstGeom prst="rect">
            <a:avLst/>
          </a:prstGeom>
        </p:spPr>
      </p:pic>
      <p:sp>
        <p:nvSpPr>
          <p:cNvPr id="17" name="Rectangle 16">
            <a:extLst>
              <a:ext uri="{FF2B5EF4-FFF2-40B4-BE49-F238E27FC236}">
                <a16:creationId xmlns:a16="http://schemas.microsoft.com/office/drawing/2014/main" xmlns="" id="{F5D2F800-25AB-7A41-B773-0934F077748C}"/>
              </a:ext>
            </a:extLst>
          </p:cNvPr>
          <p:cNvSpPr/>
          <p:nvPr/>
        </p:nvSpPr>
        <p:spPr>
          <a:xfrm>
            <a:off x="0" y="6637545"/>
            <a:ext cx="12192000" cy="367835"/>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E1BA8CE2-8436-5543-99C2-B20F40957B06}"/>
              </a:ext>
            </a:extLst>
          </p:cNvPr>
          <p:cNvSpPr/>
          <p:nvPr/>
        </p:nvSpPr>
        <p:spPr>
          <a:xfrm>
            <a:off x="0" y="5135879"/>
            <a:ext cx="12192000" cy="45719"/>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4246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1954"/>
            <a:ext cx="10515600" cy="1325563"/>
          </a:xfrm>
        </p:spPr>
        <p:txBody>
          <a:bodyPr/>
          <a:lstStyle/>
          <a:p>
            <a:pPr algn="ctr"/>
            <a:r>
              <a:rPr lang="en-US" dirty="0" smtClean="0"/>
              <a:t>Re-thinking Re-engagement</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Check out the OSV video:   What if they don’t return?</a:t>
            </a:r>
            <a:endParaRPr lang="en-US" dirty="0"/>
          </a:p>
          <a:p>
            <a:pPr lvl="2">
              <a:buClr>
                <a:srgbClr val="448E92"/>
              </a:buClr>
            </a:pPr>
            <a:r>
              <a:rPr lang="en-US" dirty="0">
                <a:hlinkClick r:id="rId3"/>
              </a:rPr>
              <a:t>https://</a:t>
            </a:r>
            <a:r>
              <a:rPr lang="en-US" dirty="0" smtClean="0">
                <a:hlinkClick r:id="rId3"/>
              </a:rPr>
              <a:t>www.youtube.com/watch?v=VzFrBWBYKbw</a:t>
            </a:r>
            <a:endParaRPr lang="en-US" dirty="0" smtClean="0"/>
          </a:p>
          <a:p>
            <a:r>
              <a:rPr lang="en-US" dirty="0" smtClean="0"/>
              <a:t>Determine how to reach out to every parishioner (or every person) in your parish boundaries to let them know you are open and here to help and serve them.</a:t>
            </a:r>
            <a:endParaRPr lang="en-US" dirty="0"/>
          </a:p>
          <a:p>
            <a:r>
              <a:rPr lang="en-US" dirty="0" smtClean="0"/>
              <a:t>Determine how your parish can be a place of hospitality to experience our Lord</a:t>
            </a:r>
            <a:r>
              <a:rPr lang="en-US" dirty="0"/>
              <a:t>.</a:t>
            </a:r>
          </a:p>
        </p:txBody>
      </p:sp>
      <p:sp>
        <p:nvSpPr>
          <p:cNvPr id="4" name="Content Placeholder 3"/>
          <p:cNvSpPr>
            <a:spLocks noGrp="1"/>
          </p:cNvSpPr>
          <p:nvPr>
            <p:ph sz="half" idx="2"/>
          </p:nvPr>
        </p:nvSpPr>
        <p:spPr/>
        <p:txBody>
          <a:bodyPr>
            <a:normAutofit fontScale="92500" lnSpcReduction="20000"/>
          </a:bodyPr>
          <a:lstStyle/>
          <a:p>
            <a:r>
              <a:rPr lang="en-US" dirty="0" smtClean="0"/>
              <a:t>It all starts with prayer –     Parish intercessors</a:t>
            </a:r>
          </a:p>
          <a:p>
            <a:r>
              <a:rPr lang="en-US" dirty="0" smtClean="0"/>
              <a:t>Most parishes experienced a large increase of parishioners returning on Ash Wednesday…and the Sundays following!</a:t>
            </a:r>
          </a:p>
          <a:p>
            <a:pPr lvl="1"/>
            <a:r>
              <a:rPr lang="en-US" dirty="0" smtClean="0"/>
              <a:t>What is your parish doing when folks return to Mass?</a:t>
            </a:r>
          </a:p>
          <a:p>
            <a:pPr lvl="2"/>
            <a:r>
              <a:rPr lang="en-US" dirty="0" smtClean="0"/>
              <a:t>Give them a renewed experience of love</a:t>
            </a:r>
            <a:endParaRPr lang="en-US" dirty="0"/>
          </a:p>
        </p:txBody>
      </p:sp>
    </p:spTree>
    <p:extLst>
      <p:ext uri="{BB962C8B-B14F-4D97-AF65-F5344CB8AC3E}">
        <p14:creationId xmlns:p14="http://schemas.microsoft.com/office/powerpoint/2010/main" val="210909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6E4A92A1-82E8-2140-A1C7-C4B406320125}"/>
              </a:ext>
            </a:extLst>
          </p:cNvPr>
          <p:cNvGrpSpPr/>
          <p:nvPr/>
        </p:nvGrpSpPr>
        <p:grpSpPr>
          <a:xfrm>
            <a:off x="10614986" y="6194903"/>
            <a:ext cx="1585807" cy="487254"/>
            <a:chOff x="10938005" y="146608"/>
            <a:chExt cx="1253996" cy="385302"/>
          </a:xfrm>
        </p:grpSpPr>
        <p:sp>
          <p:nvSpPr>
            <p:cNvPr id="7" name="Rectangle 6">
              <a:extLst>
                <a:ext uri="{FF2B5EF4-FFF2-40B4-BE49-F238E27FC236}">
                  <a16:creationId xmlns:a16="http://schemas.microsoft.com/office/drawing/2014/main" xmlns="" id="{6A69FA9D-981D-804C-A318-204F15910721}"/>
                </a:ext>
              </a:extLst>
            </p:cNvPr>
            <p:cNvSpPr/>
            <p:nvPr/>
          </p:nvSpPr>
          <p:spPr>
            <a:xfrm>
              <a:off x="11041875" y="146608"/>
              <a:ext cx="1150125" cy="1284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F1A3D2A-2232-BA45-8E71-E5D0013E6A7F}"/>
                </a:ext>
              </a:extLst>
            </p:cNvPr>
            <p:cNvSpPr/>
            <p:nvPr/>
          </p:nvSpPr>
          <p:spPr>
            <a:xfrm>
              <a:off x="10938005" y="403476"/>
              <a:ext cx="1253996" cy="128434"/>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59360D9A-A7D7-1E49-B641-024F4D8B328A}"/>
                </a:ext>
              </a:extLst>
            </p:cNvPr>
            <p:cNvSpPr/>
            <p:nvPr/>
          </p:nvSpPr>
          <p:spPr>
            <a:xfrm flipV="1">
              <a:off x="11159351" y="275042"/>
              <a:ext cx="103265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xmlns="" id="{839FB395-DBF8-CD49-89A1-D25135963EA0}"/>
              </a:ext>
            </a:extLst>
          </p:cNvPr>
          <p:cNvSpPr>
            <a:spLocks noGrp="1"/>
          </p:cNvSpPr>
          <p:nvPr>
            <p:ph type="title"/>
          </p:nvPr>
        </p:nvSpPr>
        <p:spPr>
          <a:xfrm>
            <a:off x="99386" y="111226"/>
            <a:ext cx="10515600" cy="1325563"/>
          </a:xfrm>
        </p:spPr>
        <p:txBody>
          <a:bodyPr/>
          <a:lstStyle/>
          <a:p>
            <a:r>
              <a:rPr lang="en-US" b="1" dirty="0" smtClean="0"/>
              <a:t>What “Welcome Back” Looks Like</a:t>
            </a:r>
            <a:endParaRPr lang="en-US" b="1" dirty="0"/>
          </a:p>
        </p:txBody>
      </p:sp>
      <p:sp>
        <p:nvSpPr>
          <p:cNvPr id="12" name="Content Placeholder 2">
            <a:extLst>
              <a:ext uri="{FF2B5EF4-FFF2-40B4-BE49-F238E27FC236}">
                <a16:creationId xmlns:a16="http://schemas.microsoft.com/office/drawing/2014/main" xmlns="" id="{D1F474D9-3F55-8F4B-932F-98E64D4C30CD}"/>
              </a:ext>
            </a:extLst>
          </p:cNvPr>
          <p:cNvSpPr>
            <a:spLocks noGrp="1"/>
          </p:cNvSpPr>
          <p:nvPr>
            <p:ph idx="1"/>
          </p:nvPr>
        </p:nvSpPr>
        <p:spPr>
          <a:xfrm>
            <a:off x="6602681" y="1211283"/>
            <a:ext cx="5165766" cy="5227247"/>
          </a:xfrm>
        </p:spPr>
        <p:txBody>
          <a:bodyPr>
            <a:normAutofit fontScale="85000" lnSpcReduction="20000"/>
          </a:bodyPr>
          <a:lstStyle/>
          <a:p>
            <a:pPr lvl="0">
              <a:buClr>
                <a:srgbClr val="448E92"/>
              </a:buClr>
            </a:pPr>
            <a:r>
              <a:rPr lang="en-US" sz="2400" dirty="0"/>
              <a:t>Think about your Digital Presence</a:t>
            </a:r>
          </a:p>
          <a:p>
            <a:pPr lvl="1">
              <a:buClr>
                <a:srgbClr val="448E92"/>
              </a:buClr>
            </a:pPr>
            <a:r>
              <a:rPr lang="en-US" sz="2000" dirty="0" smtClean="0"/>
              <a:t>It is where people will go before they return physically</a:t>
            </a:r>
          </a:p>
          <a:p>
            <a:pPr lvl="1">
              <a:buClr>
                <a:srgbClr val="448E92"/>
              </a:buClr>
            </a:pPr>
            <a:r>
              <a:rPr lang="en-US" sz="2000" dirty="0" smtClean="0"/>
              <a:t>Is </a:t>
            </a:r>
            <a:r>
              <a:rPr lang="en-US" sz="2000" dirty="0"/>
              <a:t>your website easy to read</a:t>
            </a:r>
            <a:r>
              <a:rPr lang="en-US" sz="2000" dirty="0" smtClean="0"/>
              <a:t>?  Does it look professional?</a:t>
            </a:r>
            <a:endParaRPr lang="en-US" sz="2000" dirty="0"/>
          </a:p>
          <a:p>
            <a:pPr lvl="1">
              <a:buClr>
                <a:srgbClr val="448E92"/>
              </a:buClr>
            </a:pPr>
            <a:r>
              <a:rPr lang="en-US" sz="2000" dirty="0"/>
              <a:t>Are you using Facebook to let people know </a:t>
            </a:r>
            <a:r>
              <a:rPr lang="en-US" sz="2000" dirty="0" smtClean="0"/>
              <a:t>your open and what’s </a:t>
            </a:r>
            <a:r>
              <a:rPr lang="en-US" sz="2000" dirty="0"/>
              <a:t>happening?</a:t>
            </a:r>
          </a:p>
          <a:p>
            <a:pPr lvl="1">
              <a:buClr>
                <a:srgbClr val="448E92"/>
              </a:buClr>
            </a:pPr>
            <a:r>
              <a:rPr lang="en-US" sz="2000" dirty="0"/>
              <a:t>Do you acknowledge those watching from home during your virtual </a:t>
            </a:r>
            <a:r>
              <a:rPr lang="en-US" sz="2000" dirty="0" smtClean="0"/>
              <a:t>Mass?</a:t>
            </a:r>
            <a:endParaRPr lang="en-US" sz="2000" dirty="0"/>
          </a:p>
          <a:p>
            <a:pPr lvl="0">
              <a:buClr>
                <a:srgbClr val="448E92"/>
              </a:buClr>
            </a:pPr>
            <a:r>
              <a:rPr lang="en-US" sz="2400" dirty="0" smtClean="0"/>
              <a:t>When they come back – Ask people in your parish that are outgoing to be Greeters at the door to welcome everyone!</a:t>
            </a:r>
          </a:p>
          <a:p>
            <a:pPr lvl="0">
              <a:buClr>
                <a:srgbClr val="448E92"/>
              </a:buClr>
            </a:pPr>
            <a:r>
              <a:rPr lang="en-US" sz="2400" dirty="0" smtClean="0"/>
              <a:t>Don’t just decorate the Altar!  The </a:t>
            </a:r>
            <a:r>
              <a:rPr lang="en-US" sz="2400" dirty="0" err="1" smtClean="0"/>
              <a:t>Narthax</a:t>
            </a:r>
            <a:r>
              <a:rPr lang="en-US" sz="2400" dirty="0" smtClean="0"/>
              <a:t> is the first impression people have of the Church.</a:t>
            </a:r>
          </a:p>
          <a:p>
            <a:pPr lvl="0">
              <a:buClr>
                <a:srgbClr val="448E92"/>
              </a:buClr>
            </a:pPr>
            <a:r>
              <a:rPr lang="en-US" sz="2400" dirty="0" smtClean="0"/>
              <a:t>Create disposable programs on bright paper so everyone can follow along.</a:t>
            </a:r>
          </a:p>
          <a:p>
            <a:pPr lvl="0">
              <a:buClr>
                <a:srgbClr val="448E92"/>
              </a:buClr>
            </a:pPr>
            <a:r>
              <a:rPr lang="en-US" sz="2400" dirty="0" smtClean="0"/>
              <a:t>Consider giving a small gift to each family to thank them for coming back.  Baskets for the kids! </a:t>
            </a:r>
          </a:p>
        </p:txBody>
      </p:sp>
      <p:sp>
        <p:nvSpPr>
          <p:cNvPr id="13" name="TextBox 12"/>
          <p:cNvSpPr txBox="1"/>
          <p:nvPr/>
        </p:nvSpPr>
        <p:spPr>
          <a:xfrm>
            <a:off x="8618412" y="6143226"/>
            <a:ext cx="1704313" cy="261610"/>
          </a:xfrm>
          <a:prstGeom prst="rect">
            <a:avLst/>
          </a:prstGeom>
          <a:noFill/>
        </p:spPr>
        <p:txBody>
          <a:bodyPr wrap="none" rtlCol="0">
            <a:spAutoFit/>
          </a:bodyPr>
          <a:lstStyle/>
          <a:p>
            <a:pPr algn="r"/>
            <a:r>
              <a:rPr lang="en-US" sz="1100" i="1" dirty="0">
                <a:solidFill>
                  <a:schemeClr val="bg1"/>
                </a:solidFill>
              </a:rPr>
              <a:t>Liz Lemon Swindle, Artist</a:t>
            </a:r>
          </a:p>
        </p:txBody>
      </p:sp>
      <p:pic>
        <p:nvPicPr>
          <p:cNvPr id="15" name="Picture 14" descr="A close up of a sign&#10;&#10;Description automatically generated">
            <a:extLst>
              <a:ext uri="{FF2B5EF4-FFF2-40B4-BE49-F238E27FC236}">
                <a16:creationId xmlns:a16="http://schemas.microsoft.com/office/drawing/2014/main" xmlns="" id="{C9F85FFA-3278-884C-9D92-DBDC49590AD5}"/>
              </a:ext>
            </a:extLst>
          </p:cNvPr>
          <p:cNvPicPr>
            <a:picLocks noChangeAspect="1"/>
          </p:cNvPicPr>
          <p:nvPr/>
        </p:nvPicPr>
        <p:blipFill>
          <a:blip r:embed="rId3"/>
          <a:stretch>
            <a:fillRect/>
          </a:stretch>
        </p:blipFill>
        <p:spPr>
          <a:xfrm>
            <a:off x="10808966" y="5175309"/>
            <a:ext cx="1276350" cy="92395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467" y="1783079"/>
            <a:ext cx="6030629" cy="3392229"/>
          </a:xfrm>
          <a:prstGeom prst="rect">
            <a:avLst/>
          </a:prstGeom>
        </p:spPr>
      </p:pic>
    </p:spTree>
    <p:extLst>
      <p:ext uri="{BB962C8B-B14F-4D97-AF65-F5344CB8AC3E}">
        <p14:creationId xmlns:p14="http://schemas.microsoft.com/office/powerpoint/2010/main" val="3470349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6E4A92A1-82E8-2140-A1C7-C4B406320125}"/>
              </a:ext>
            </a:extLst>
          </p:cNvPr>
          <p:cNvGrpSpPr/>
          <p:nvPr/>
        </p:nvGrpSpPr>
        <p:grpSpPr>
          <a:xfrm>
            <a:off x="10614986" y="6194903"/>
            <a:ext cx="1585807" cy="487254"/>
            <a:chOff x="10938005" y="146608"/>
            <a:chExt cx="1253996" cy="385302"/>
          </a:xfrm>
        </p:grpSpPr>
        <p:sp>
          <p:nvSpPr>
            <p:cNvPr id="7" name="Rectangle 6">
              <a:extLst>
                <a:ext uri="{FF2B5EF4-FFF2-40B4-BE49-F238E27FC236}">
                  <a16:creationId xmlns:a16="http://schemas.microsoft.com/office/drawing/2014/main" xmlns="" id="{6A69FA9D-981D-804C-A318-204F15910721}"/>
                </a:ext>
              </a:extLst>
            </p:cNvPr>
            <p:cNvSpPr/>
            <p:nvPr/>
          </p:nvSpPr>
          <p:spPr>
            <a:xfrm>
              <a:off x="11041875" y="146608"/>
              <a:ext cx="1150125" cy="1284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F1A3D2A-2232-BA45-8E71-E5D0013E6A7F}"/>
                </a:ext>
              </a:extLst>
            </p:cNvPr>
            <p:cNvSpPr/>
            <p:nvPr/>
          </p:nvSpPr>
          <p:spPr>
            <a:xfrm>
              <a:off x="10938005" y="403476"/>
              <a:ext cx="1253996" cy="128434"/>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59360D9A-A7D7-1E49-B641-024F4D8B328A}"/>
                </a:ext>
              </a:extLst>
            </p:cNvPr>
            <p:cNvSpPr/>
            <p:nvPr/>
          </p:nvSpPr>
          <p:spPr>
            <a:xfrm flipV="1">
              <a:off x="11159351" y="275042"/>
              <a:ext cx="103265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xmlns="" id="{839FB395-DBF8-CD49-89A1-D25135963EA0}"/>
              </a:ext>
            </a:extLst>
          </p:cNvPr>
          <p:cNvSpPr>
            <a:spLocks noGrp="1"/>
          </p:cNvSpPr>
          <p:nvPr>
            <p:ph type="title"/>
          </p:nvPr>
        </p:nvSpPr>
        <p:spPr>
          <a:xfrm>
            <a:off x="201880" y="277481"/>
            <a:ext cx="11649693" cy="1325563"/>
          </a:xfrm>
        </p:spPr>
        <p:txBody>
          <a:bodyPr/>
          <a:lstStyle/>
          <a:p>
            <a:pPr algn="ctr"/>
            <a:r>
              <a:rPr lang="en-US" b="1" dirty="0" smtClean="0"/>
              <a:t>Easter is Approaching – Continue to Connect</a:t>
            </a:r>
            <a:endParaRPr lang="en-US" b="1" dirty="0"/>
          </a:p>
        </p:txBody>
      </p:sp>
      <p:sp>
        <p:nvSpPr>
          <p:cNvPr id="12" name="Content Placeholder 2">
            <a:extLst>
              <a:ext uri="{FF2B5EF4-FFF2-40B4-BE49-F238E27FC236}">
                <a16:creationId xmlns:a16="http://schemas.microsoft.com/office/drawing/2014/main" xmlns="" id="{D1F474D9-3F55-8F4B-932F-98E64D4C30CD}"/>
              </a:ext>
            </a:extLst>
          </p:cNvPr>
          <p:cNvSpPr>
            <a:spLocks noGrp="1"/>
          </p:cNvSpPr>
          <p:nvPr>
            <p:ph idx="1"/>
          </p:nvPr>
        </p:nvSpPr>
        <p:spPr>
          <a:xfrm>
            <a:off x="468923" y="1306287"/>
            <a:ext cx="11078924" cy="5132244"/>
          </a:xfrm>
        </p:spPr>
        <p:txBody>
          <a:bodyPr>
            <a:normAutofit/>
          </a:bodyPr>
          <a:lstStyle/>
          <a:p>
            <a:pPr lvl="0">
              <a:buClr>
                <a:srgbClr val="448E92"/>
              </a:buClr>
            </a:pPr>
            <a:r>
              <a:rPr lang="en-US" sz="3200" dirty="0" smtClean="0"/>
              <a:t>Thank you to all the Parishes that have actively been reaching out to their parishioners!</a:t>
            </a:r>
          </a:p>
          <a:p>
            <a:pPr lvl="0">
              <a:buClr>
                <a:srgbClr val="448E92"/>
              </a:buClr>
            </a:pPr>
            <a:r>
              <a:rPr lang="en-US" sz="3200" dirty="0" smtClean="0"/>
              <a:t>Reminder - Reach Out to ALL your parishioners before Easter.</a:t>
            </a:r>
          </a:p>
          <a:p>
            <a:pPr lvl="1">
              <a:buClr>
                <a:srgbClr val="448E92"/>
              </a:buClr>
            </a:pPr>
            <a:r>
              <a:rPr lang="en-US" dirty="0" smtClean="0"/>
              <a:t>Passive Engagement: Letters, Email, Social media</a:t>
            </a:r>
          </a:p>
          <a:p>
            <a:pPr lvl="1">
              <a:buClr>
                <a:srgbClr val="448E92"/>
              </a:buClr>
            </a:pPr>
            <a:r>
              <a:rPr lang="en-US" dirty="0" smtClean="0"/>
              <a:t>Active Engagement: Phone Calls to EVERY parishioner, home visits</a:t>
            </a:r>
            <a:r>
              <a:rPr lang="en-US" dirty="0"/>
              <a:t> </a:t>
            </a:r>
            <a:r>
              <a:rPr lang="en-US" dirty="0" smtClean="0"/>
              <a:t>– where you can ask how they are doing, prayers, invite them personally back (hear concerns)</a:t>
            </a:r>
          </a:p>
          <a:p>
            <a:pPr lvl="0">
              <a:buClr>
                <a:srgbClr val="448E92"/>
              </a:buClr>
            </a:pPr>
            <a:r>
              <a:rPr lang="en-US" sz="3200" dirty="0" smtClean="0"/>
              <a:t>Form Parish Outreach and Reengagement teams. </a:t>
            </a:r>
          </a:p>
          <a:p>
            <a:pPr lvl="0">
              <a:buClr>
                <a:srgbClr val="448E92"/>
              </a:buClr>
            </a:pPr>
            <a:r>
              <a:rPr lang="en-US" sz="3200" dirty="0" smtClean="0"/>
              <a:t>If you have a unique idea that has worked really well for you, please feel free to share it in the CHAT.</a:t>
            </a:r>
          </a:p>
          <a:p>
            <a:pPr marL="457200" lvl="1" indent="0">
              <a:buClr>
                <a:srgbClr val="448E92"/>
              </a:buClr>
              <a:buNone/>
            </a:pPr>
            <a:endParaRPr lang="en-US" dirty="0" smtClean="0"/>
          </a:p>
          <a:p>
            <a:pPr marL="914400" lvl="2" indent="0">
              <a:buClr>
                <a:srgbClr val="448E92"/>
              </a:buClr>
              <a:buNone/>
            </a:pPr>
            <a:endParaRPr lang="en-US" dirty="0" smtClean="0"/>
          </a:p>
        </p:txBody>
      </p:sp>
      <p:sp>
        <p:nvSpPr>
          <p:cNvPr id="13" name="TextBox 12"/>
          <p:cNvSpPr txBox="1"/>
          <p:nvPr/>
        </p:nvSpPr>
        <p:spPr>
          <a:xfrm>
            <a:off x="8618412" y="6143226"/>
            <a:ext cx="1704313" cy="261610"/>
          </a:xfrm>
          <a:prstGeom prst="rect">
            <a:avLst/>
          </a:prstGeom>
          <a:noFill/>
        </p:spPr>
        <p:txBody>
          <a:bodyPr wrap="none" rtlCol="0">
            <a:spAutoFit/>
          </a:bodyPr>
          <a:lstStyle/>
          <a:p>
            <a:pPr algn="r"/>
            <a:r>
              <a:rPr lang="en-US" sz="1100" i="1" dirty="0">
                <a:solidFill>
                  <a:schemeClr val="bg1"/>
                </a:solidFill>
              </a:rPr>
              <a:t>Liz Lemon Swindle, Artist</a:t>
            </a:r>
          </a:p>
        </p:txBody>
      </p:sp>
      <p:pic>
        <p:nvPicPr>
          <p:cNvPr id="15" name="Picture 14" descr="A close up of a sign&#10;&#10;Description automatically generated">
            <a:extLst>
              <a:ext uri="{FF2B5EF4-FFF2-40B4-BE49-F238E27FC236}">
                <a16:creationId xmlns:a16="http://schemas.microsoft.com/office/drawing/2014/main" xmlns="" id="{C9F85FFA-3278-884C-9D92-DBDC49590AD5}"/>
              </a:ext>
            </a:extLst>
          </p:cNvPr>
          <p:cNvPicPr>
            <a:picLocks noChangeAspect="1"/>
          </p:cNvPicPr>
          <p:nvPr/>
        </p:nvPicPr>
        <p:blipFill>
          <a:blip r:embed="rId2"/>
          <a:stretch>
            <a:fillRect/>
          </a:stretch>
        </p:blipFill>
        <p:spPr>
          <a:xfrm>
            <a:off x="10808966" y="5175309"/>
            <a:ext cx="1276350" cy="923957"/>
          </a:xfrm>
          <a:prstGeom prst="rect">
            <a:avLst/>
          </a:prstGeom>
        </p:spPr>
      </p:pic>
    </p:spTree>
    <p:extLst>
      <p:ext uri="{BB962C8B-B14F-4D97-AF65-F5344CB8AC3E}">
        <p14:creationId xmlns:p14="http://schemas.microsoft.com/office/powerpoint/2010/main" val="3684775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xmlns="" id="{839FB395-DBF8-CD49-89A1-D25135963EA0}"/>
              </a:ext>
            </a:extLst>
          </p:cNvPr>
          <p:cNvSpPr>
            <a:spLocks noGrp="1"/>
          </p:cNvSpPr>
          <p:nvPr>
            <p:ph type="title"/>
          </p:nvPr>
        </p:nvSpPr>
        <p:spPr>
          <a:xfrm>
            <a:off x="468923" y="277481"/>
            <a:ext cx="10515600" cy="1325563"/>
          </a:xfrm>
        </p:spPr>
        <p:txBody>
          <a:bodyPr/>
          <a:lstStyle/>
          <a:p>
            <a:r>
              <a:rPr lang="en-US" b="1" dirty="0" smtClean="0"/>
              <a:t>Here are Some Ideas to Help You</a:t>
            </a:r>
            <a:endParaRPr lang="en-US" b="1" dirty="0"/>
          </a:p>
        </p:txBody>
      </p:sp>
      <p:sp>
        <p:nvSpPr>
          <p:cNvPr id="12" name="Content Placeholder 2">
            <a:extLst>
              <a:ext uri="{FF2B5EF4-FFF2-40B4-BE49-F238E27FC236}">
                <a16:creationId xmlns:a16="http://schemas.microsoft.com/office/drawing/2014/main" xmlns="" id="{D1F474D9-3F55-8F4B-932F-98E64D4C30CD}"/>
              </a:ext>
            </a:extLst>
          </p:cNvPr>
          <p:cNvSpPr>
            <a:spLocks noGrp="1"/>
          </p:cNvSpPr>
          <p:nvPr>
            <p:ph idx="1"/>
          </p:nvPr>
        </p:nvSpPr>
        <p:spPr>
          <a:xfrm>
            <a:off x="468924" y="1258785"/>
            <a:ext cx="5272658" cy="5423372"/>
          </a:xfrm>
        </p:spPr>
        <p:txBody>
          <a:bodyPr>
            <a:normAutofit fontScale="85000" lnSpcReduction="10000"/>
          </a:bodyPr>
          <a:lstStyle/>
          <a:p>
            <a:pPr lvl="0">
              <a:buClr>
                <a:srgbClr val="448E92"/>
              </a:buClr>
            </a:pPr>
            <a:r>
              <a:rPr lang="en-US" sz="3200" dirty="0" smtClean="0"/>
              <a:t>Diocese website</a:t>
            </a:r>
          </a:p>
          <a:p>
            <a:pPr lvl="1">
              <a:buClr>
                <a:srgbClr val="448E92"/>
              </a:buClr>
            </a:pPr>
            <a:r>
              <a:rPr lang="en-US" dirty="0" smtClean="0"/>
              <a:t>New Outreach Calling Script for Easter</a:t>
            </a:r>
          </a:p>
          <a:p>
            <a:pPr lvl="1">
              <a:buClr>
                <a:srgbClr val="448E92"/>
              </a:buClr>
            </a:pPr>
            <a:r>
              <a:rPr lang="en-US" dirty="0" smtClean="0"/>
              <a:t>St Paul Street Evangelization Material </a:t>
            </a:r>
          </a:p>
          <a:p>
            <a:pPr lvl="1">
              <a:buClr>
                <a:srgbClr val="448E92"/>
              </a:buClr>
            </a:pPr>
            <a:r>
              <a:rPr lang="en-US" dirty="0" smtClean="0"/>
              <a:t>Catholic Charities Resources for physical, emotional, financial needs</a:t>
            </a:r>
          </a:p>
          <a:p>
            <a:pPr marL="457200" lvl="1" indent="0">
              <a:buClr>
                <a:srgbClr val="448E92"/>
              </a:buClr>
              <a:buNone/>
            </a:pPr>
            <a:endParaRPr lang="en-US" dirty="0" smtClean="0"/>
          </a:p>
          <a:p>
            <a:pPr lvl="0">
              <a:buClr>
                <a:srgbClr val="448E92"/>
              </a:buClr>
            </a:pPr>
            <a:r>
              <a:rPr lang="en-US" sz="3200" dirty="0" smtClean="0"/>
              <a:t>Other Parishes</a:t>
            </a:r>
          </a:p>
          <a:p>
            <a:pPr lvl="1">
              <a:buClr>
                <a:srgbClr val="448E92"/>
              </a:buClr>
            </a:pPr>
            <a:r>
              <a:rPr lang="en-US" dirty="0" smtClean="0"/>
              <a:t>Resurrection in Green Bay (YouTube Channel)</a:t>
            </a:r>
          </a:p>
          <a:p>
            <a:pPr lvl="1">
              <a:buClr>
                <a:srgbClr val="448E92"/>
              </a:buClr>
            </a:pPr>
            <a:r>
              <a:rPr lang="en-US" dirty="0" smtClean="0"/>
              <a:t>St Mary’s in Omro and </a:t>
            </a:r>
            <a:r>
              <a:rPr lang="en-US" dirty="0" err="1" smtClean="0"/>
              <a:t>Winnecone</a:t>
            </a:r>
            <a:r>
              <a:rPr lang="en-US" dirty="0" smtClean="0"/>
              <a:t> (Facebook)</a:t>
            </a:r>
          </a:p>
          <a:p>
            <a:pPr lvl="1">
              <a:buClr>
                <a:srgbClr val="448E92"/>
              </a:buClr>
            </a:pPr>
            <a:r>
              <a:rPr lang="en-US" dirty="0" smtClean="0"/>
              <a:t>Sacred Heart in Shawano (Mass contains a link for donations)</a:t>
            </a:r>
          </a:p>
          <a:p>
            <a:pPr lvl="1">
              <a:buClr>
                <a:srgbClr val="448E92"/>
              </a:buClr>
            </a:pPr>
            <a:r>
              <a:rPr lang="en-US" dirty="0" smtClean="0"/>
              <a:t>St Mary Algoma (Drive up Fish Boil)</a:t>
            </a:r>
          </a:p>
          <a:p>
            <a:pPr lvl="1">
              <a:buClr>
                <a:srgbClr val="448E92"/>
              </a:buClr>
            </a:pPr>
            <a:r>
              <a:rPr lang="en-US" dirty="0" smtClean="0"/>
              <a:t>Holy Family Marinette (Mailing to all parishioners with a targeted calling campaign </a:t>
            </a:r>
            <a:r>
              <a:rPr lang="en-US" smtClean="0"/>
              <a:t>to families</a:t>
            </a:r>
            <a:r>
              <a:rPr lang="en-US" dirty="0" smtClean="0"/>
              <a:t>)</a:t>
            </a:r>
            <a:endParaRPr lang="en-US" dirty="0"/>
          </a:p>
          <a:p>
            <a:pPr marL="457200" lvl="1" indent="0">
              <a:buClr>
                <a:srgbClr val="448E92"/>
              </a:buClr>
              <a:buNone/>
            </a:pPr>
            <a:endParaRPr lang="en-US" dirty="0"/>
          </a:p>
        </p:txBody>
      </p:sp>
      <p:sp>
        <p:nvSpPr>
          <p:cNvPr id="16" name="Rectangle 15"/>
          <p:cNvSpPr/>
          <p:nvPr/>
        </p:nvSpPr>
        <p:spPr>
          <a:xfrm>
            <a:off x="5843782" y="1486086"/>
            <a:ext cx="6002329" cy="4181067"/>
          </a:xfrm>
          <a:prstGeom prst="rect">
            <a:avLst/>
          </a:prstGeom>
          <a:solidFill>
            <a:srgbClr val="78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Replace this box with an image.</a:t>
            </a:r>
            <a:endParaRPr lang="en-US" dirty="0"/>
          </a:p>
        </p:txBody>
      </p:sp>
      <p:grpSp>
        <p:nvGrpSpPr>
          <p:cNvPr id="17" name="Group 16">
            <a:extLst>
              <a:ext uri="{FF2B5EF4-FFF2-40B4-BE49-F238E27FC236}">
                <a16:creationId xmlns:a16="http://schemas.microsoft.com/office/drawing/2014/main" xmlns="" id="{6E4A92A1-82E8-2140-A1C7-C4B406320125}"/>
              </a:ext>
            </a:extLst>
          </p:cNvPr>
          <p:cNvGrpSpPr/>
          <p:nvPr/>
        </p:nvGrpSpPr>
        <p:grpSpPr>
          <a:xfrm>
            <a:off x="10614986" y="6194903"/>
            <a:ext cx="1585807" cy="487254"/>
            <a:chOff x="10938005" y="146608"/>
            <a:chExt cx="1253996" cy="385302"/>
          </a:xfrm>
        </p:grpSpPr>
        <p:sp>
          <p:nvSpPr>
            <p:cNvPr id="18" name="Rectangle 17">
              <a:extLst>
                <a:ext uri="{FF2B5EF4-FFF2-40B4-BE49-F238E27FC236}">
                  <a16:creationId xmlns:a16="http://schemas.microsoft.com/office/drawing/2014/main" xmlns="" id="{6A69FA9D-981D-804C-A318-204F15910721}"/>
                </a:ext>
              </a:extLst>
            </p:cNvPr>
            <p:cNvSpPr/>
            <p:nvPr/>
          </p:nvSpPr>
          <p:spPr>
            <a:xfrm>
              <a:off x="11041875" y="146608"/>
              <a:ext cx="1150125" cy="1284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xmlns="" id="{6F1A3D2A-2232-BA45-8E71-E5D0013E6A7F}"/>
                </a:ext>
              </a:extLst>
            </p:cNvPr>
            <p:cNvSpPr/>
            <p:nvPr/>
          </p:nvSpPr>
          <p:spPr>
            <a:xfrm>
              <a:off x="10938005" y="403476"/>
              <a:ext cx="1253996" cy="128434"/>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59360D9A-A7D7-1E49-B641-024F4D8B328A}"/>
                </a:ext>
              </a:extLst>
            </p:cNvPr>
            <p:cNvSpPr/>
            <p:nvPr/>
          </p:nvSpPr>
          <p:spPr>
            <a:xfrm flipV="1">
              <a:off x="11159351" y="275042"/>
              <a:ext cx="103265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descr="A close up of a sign&#10;&#10;Description automatically generated">
            <a:extLst>
              <a:ext uri="{FF2B5EF4-FFF2-40B4-BE49-F238E27FC236}">
                <a16:creationId xmlns:a16="http://schemas.microsoft.com/office/drawing/2014/main" xmlns="" id="{C9F85FFA-3278-884C-9D92-DBDC49590AD5}"/>
              </a:ext>
            </a:extLst>
          </p:cNvPr>
          <p:cNvPicPr>
            <a:picLocks noChangeAspect="1"/>
          </p:cNvPicPr>
          <p:nvPr/>
        </p:nvPicPr>
        <p:blipFill>
          <a:blip r:embed="rId2"/>
          <a:stretch>
            <a:fillRect/>
          </a:stretch>
        </p:blipFill>
        <p:spPr>
          <a:xfrm>
            <a:off x="9214082" y="5814133"/>
            <a:ext cx="1276350" cy="923957"/>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1307" y="1638919"/>
            <a:ext cx="4887278" cy="3665459"/>
          </a:xfrm>
          <a:prstGeom prst="rect">
            <a:avLst/>
          </a:prstGeom>
        </p:spPr>
      </p:pic>
      <p:sp>
        <p:nvSpPr>
          <p:cNvPr id="3" name="TextBox 2"/>
          <p:cNvSpPr txBox="1"/>
          <p:nvPr/>
        </p:nvSpPr>
        <p:spPr>
          <a:xfrm>
            <a:off x="6092042" y="5814133"/>
            <a:ext cx="2921329" cy="646331"/>
          </a:xfrm>
          <a:prstGeom prst="rect">
            <a:avLst/>
          </a:prstGeom>
          <a:noFill/>
        </p:spPr>
        <p:txBody>
          <a:bodyPr wrap="square" rtlCol="0">
            <a:spAutoFit/>
          </a:bodyPr>
          <a:lstStyle/>
          <a:p>
            <a:r>
              <a:rPr lang="en-US" b="1" i="1" dirty="0" err="1" smtClean="0"/>
              <a:t>Soupless</a:t>
            </a:r>
            <a:r>
              <a:rPr lang="en-US" b="1" i="1" dirty="0" smtClean="0"/>
              <a:t> Sermon 2021 at     St Mary’s</a:t>
            </a:r>
            <a:endParaRPr lang="en-US" b="1" i="1" dirty="0"/>
          </a:p>
        </p:txBody>
      </p:sp>
    </p:spTree>
    <p:extLst>
      <p:ext uri="{BB962C8B-B14F-4D97-AF65-F5344CB8AC3E}">
        <p14:creationId xmlns:p14="http://schemas.microsoft.com/office/powerpoint/2010/main" val="1182992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6E4A92A1-82E8-2140-A1C7-C4B406320125}"/>
              </a:ext>
            </a:extLst>
          </p:cNvPr>
          <p:cNvGrpSpPr/>
          <p:nvPr/>
        </p:nvGrpSpPr>
        <p:grpSpPr>
          <a:xfrm>
            <a:off x="10614986" y="6194903"/>
            <a:ext cx="1585807" cy="487254"/>
            <a:chOff x="10938005" y="146608"/>
            <a:chExt cx="1253996" cy="385302"/>
          </a:xfrm>
        </p:grpSpPr>
        <p:sp>
          <p:nvSpPr>
            <p:cNvPr id="7" name="Rectangle 6">
              <a:extLst>
                <a:ext uri="{FF2B5EF4-FFF2-40B4-BE49-F238E27FC236}">
                  <a16:creationId xmlns:a16="http://schemas.microsoft.com/office/drawing/2014/main" xmlns="" id="{6A69FA9D-981D-804C-A318-204F15910721}"/>
                </a:ext>
              </a:extLst>
            </p:cNvPr>
            <p:cNvSpPr/>
            <p:nvPr/>
          </p:nvSpPr>
          <p:spPr>
            <a:xfrm>
              <a:off x="11041875" y="146608"/>
              <a:ext cx="1150125" cy="1284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F1A3D2A-2232-BA45-8E71-E5D0013E6A7F}"/>
                </a:ext>
              </a:extLst>
            </p:cNvPr>
            <p:cNvSpPr/>
            <p:nvPr/>
          </p:nvSpPr>
          <p:spPr>
            <a:xfrm>
              <a:off x="10938005" y="403476"/>
              <a:ext cx="1253996" cy="128434"/>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59360D9A-A7D7-1E49-B641-024F4D8B328A}"/>
                </a:ext>
              </a:extLst>
            </p:cNvPr>
            <p:cNvSpPr/>
            <p:nvPr/>
          </p:nvSpPr>
          <p:spPr>
            <a:xfrm flipV="1">
              <a:off x="11159351" y="275042"/>
              <a:ext cx="1032650" cy="128434"/>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xmlns="" id="{839FB395-DBF8-CD49-89A1-D25135963EA0}"/>
              </a:ext>
            </a:extLst>
          </p:cNvPr>
          <p:cNvSpPr>
            <a:spLocks noGrp="1"/>
          </p:cNvSpPr>
          <p:nvPr>
            <p:ph type="title"/>
          </p:nvPr>
        </p:nvSpPr>
        <p:spPr>
          <a:xfrm>
            <a:off x="588295" y="2591109"/>
            <a:ext cx="10158045" cy="4298867"/>
          </a:xfrm>
        </p:spPr>
        <p:txBody>
          <a:bodyPr>
            <a:noAutofit/>
          </a:bodyPr>
          <a:lstStyle/>
          <a:p>
            <a:r>
              <a:rPr lang="en-US" dirty="0" smtClean="0"/>
              <a:t>“</a:t>
            </a:r>
            <a:r>
              <a:rPr lang="en-US" b="1" dirty="0" smtClean="0"/>
              <a:t>Often when you think you're at the end of something, you're really at the beginning of something else</a:t>
            </a:r>
            <a:r>
              <a:rPr lang="en-US" dirty="0" smtClean="0"/>
              <a:t>.” </a:t>
            </a:r>
            <a:br>
              <a:rPr lang="en-US" dirty="0" smtClean="0"/>
            </a:br>
            <a:r>
              <a:rPr lang="en-US" dirty="0" smtClean="0"/>
              <a:t/>
            </a:r>
            <a:br>
              <a:rPr lang="en-US" dirty="0" smtClean="0"/>
            </a:br>
            <a:r>
              <a:rPr lang="en-US" b="1" dirty="0" smtClean="0"/>
              <a:t>– Fred Rodgers</a:t>
            </a:r>
            <a:br>
              <a:rPr lang="en-US" b="1" dirty="0" smtClean="0"/>
            </a:br>
            <a:endParaRPr lang="en-US" b="1" dirty="0"/>
          </a:p>
        </p:txBody>
      </p:sp>
      <p:pic>
        <p:nvPicPr>
          <p:cNvPr id="15" name="Picture 14" descr="A close up of a sign&#10;&#10;Description automatically generated">
            <a:extLst>
              <a:ext uri="{FF2B5EF4-FFF2-40B4-BE49-F238E27FC236}">
                <a16:creationId xmlns:a16="http://schemas.microsoft.com/office/drawing/2014/main" xmlns="" id="{C9F85FFA-3278-884C-9D92-DBDC49590AD5}"/>
              </a:ext>
            </a:extLst>
          </p:cNvPr>
          <p:cNvPicPr>
            <a:picLocks noChangeAspect="1"/>
          </p:cNvPicPr>
          <p:nvPr/>
        </p:nvPicPr>
        <p:blipFill>
          <a:blip r:embed="rId3"/>
          <a:stretch>
            <a:fillRect/>
          </a:stretch>
        </p:blipFill>
        <p:spPr>
          <a:xfrm>
            <a:off x="10808966" y="5175309"/>
            <a:ext cx="1276350" cy="92395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5729" y="245978"/>
            <a:ext cx="3883231" cy="2433856"/>
          </a:xfrm>
          <a:prstGeom prst="rect">
            <a:avLst/>
          </a:prstGeom>
        </p:spPr>
      </p:pic>
    </p:spTree>
    <p:extLst>
      <p:ext uri="{BB962C8B-B14F-4D97-AF65-F5344CB8AC3E}">
        <p14:creationId xmlns:p14="http://schemas.microsoft.com/office/powerpoint/2010/main" val="3899053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9BF83696-20CB-3748-AB2B-72FEC8268D12}"/>
              </a:ext>
            </a:extLst>
          </p:cNvPr>
          <p:cNvSpPr/>
          <p:nvPr/>
        </p:nvSpPr>
        <p:spPr>
          <a:xfrm>
            <a:off x="0" y="174734"/>
            <a:ext cx="12192000" cy="6820035"/>
          </a:xfrm>
          <a:prstGeom prst="rect">
            <a:avLst/>
          </a:prstGeom>
          <a:solidFill>
            <a:srgbClr val="78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489D52EA-7F62-094D-84B3-99198DCB3FB1}"/>
              </a:ext>
            </a:extLst>
          </p:cNvPr>
          <p:cNvSpPr/>
          <p:nvPr/>
        </p:nvSpPr>
        <p:spPr>
          <a:xfrm>
            <a:off x="0" y="0"/>
            <a:ext cx="12192000" cy="164123"/>
          </a:xfrm>
          <a:prstGeom prst="rect">
            <a:avLst/>
          </a:prstGeom>
          <a:solidFill>
            <a:srgbClr val="DDD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F0D0C879-1468-3A4A-A1C5-AF6171F23375}"/>
              </a:ext>
            </a:extLst>
          </p:cNvPr>
          <p:cNvSpPr/>
          <p:nvPr/>
        </p:nvSpPr>
        <p:spPr>
          <a:xfrm>
            <a:off x="0" y="164122"/>
            <a:ext cx="12192000" cy="92075"/>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396AA51F-F19E-1D4E-A703-B82CD304C5FE}"/>
              </a:ext>
            </a:extLst>
          </p:cNvPr>
          <p:cNvSpPr/>
          <p:nvPr/>
        </p:nvSpPr>
        <p:spPr>
          <a:xfrm>
            <a:off x="0" y="5173784"/>
            <a:ext cx="12192000" cy="1463761"/>
          </a:xfrm>
          <a:prstGeom prst="rect">
            <a:avLst/>
          </a:prstGeom>
          <a:solidFill>
            <a:srgbClr val="F6C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FA60467B-72C5-6843-A05D-D435065A1D09}"/>
              </a:ext>
            </a:extLst>
          </p:cNvPr>
          <p:cNvSpPr txBox="1"/>
          <p:nvPr/>
        </p:nvSpPr>
        <p:spPr>
          <a:xfrm>
            <a:off x="1605654" y="429161"/>
            <a:ext cx="8080746" cy="4585871"/>
          </a:xfrm>
          <a:prstGeom prst="rect">
            <a:avLst/>
          </a:prstGeom>
          <a:noFill/>
        </p:spPr>
        <p:txBody>
          <a:bodyPr wrap="square" rtlCol="0" anchor="ctr">
            <a:spAutoFit/>
          </a:bodyPr>
          <a:lstStyle/>
          <a:p>
            <a:r>
              <a:rPr lang="en-US" sz="3600" dirty="0" smtClean="0">
                <a:solidFill>
                  <a:schemeClr val="bg1"/>
                </a:solidFill>
                <a:latin typeface="Arial" panose="020B0604020202020204" pitchFamily="34" charset="0"/>
                <a:cs typeface="Arial" panose="020B0604020202020204" pitchFamily="34" charset="0"/>
              </a:rPr>
              <a:t>Thank you!</a:t>
            </a:r>
          </a:p>
          <a:p>
            <a:endParaRPr lang="en-US" sz="1100" dirty="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Feel free to contact us at:</a:t>
            </a:r>
          </a:p>
          <a:p>
            <a:endParaRPr lang="en-US" sz="1600" dirty="0" smtClean="0">
              <a:solidFill>
                <a:schemeClr val="bg1"/>
              </a:solidFill>
              <a:latin typeface="Arial" panose="020B0604020202020204" pitchFamily="34" charset="0"/>
              <a:cs typeface="Arial" panose="020B0604020202020204" pitchFamily="34" charset="0"/>
            </a:endParaRPr>
          </a:p>
          <a:p>
            <a:r>
              <a:rPr lang="en-US" sz="1600" b="1" dirty="0" smtClean="0">
                <a:solidFill>
                  <a:schemeClr val="bg1"/>
                </a:solidFill>
                <a:latin typeface="Arial" panose="020B0604020202020204" pitchFamily="34" charset="0"/>
                <a:cs typeface="Arial" panose="020B0604020202020204" pitchFamily="34" charset="0"/>
              </a:rPr>
              <a:t>Dr. Peter Murphy ---  </a:t>
            </a:r>
            <a:r>
              <a:rPr lang="en-US" sz="1600" dirty="0" smtClean="0">
                <a:solidFill>
                  <a:schemeClr val="bg1"/>
                </a:solidFill>
                <a:latin typeface="Arial" panose="020B0604020202020204" pitchFamily="34" charset="0"/>
                <a:cs typeface="Arial" panose="020B0604020202020204" pitchFamily="34" charset="0"/>
              </a:rPr>
              <a:t>pmurphy@gbdioc.org</a:t>
            </a:r>
          </a:p>
          <a:p>
            <a:r>
              <a:rPr lang="en-US" sz="1600" b="1" dirty="0" smtClean="0">
                <a:solidFill>
                  <a:schemeClr val="bg1"/>
                </a:solidFill>
                <a:latin typeface="Arial" panose="020B0604020202020204" pitchFamily="34" charset="0"/>
                <a:cs typeface="Arial" panose="020B0604020202020204" pitchFamily="34" charset="0"/>
              </a:rPr>
              <a:t>Lori Paul ---  </a:t>
            </a:r>
            <a:r>
              <a:rPr lang="en-US" sz="1600" dirty="0" smtClean="0">
                <a:solidFill>
                  <a:schemeClr val="bg1"/>
                </a:solidFill>
                <a:latin typeface="Arial" panose="020B0604020202020204" pitchFamily="34" charset="0"/>
                <a:cs typeface="Arial" panose="020B0604020202020204" pitchFamily="34" charset="0"/>
              </a:rPr>
              <a:t>lpaul@gbdioc.org </a:t>
            </a:r>
          </a:p>
          <a:p>
            <a:endParaRPr lang="en-US" sz="2000" dirty="0" smtClean="0">
              <a:solidFill>
                <a:schemeClr val="bg1"/>
              </a:solidFill>
              <a:latin typeface="Arial" panose="020B0604020202020204" pitchFamily="34" charset="0"/>
              <a:cs typeface="Arial" panose="020B0604020202020204" pitchFamily="34" charset="0"/>
            </a:endParaRPr>
          </a:p>
          <a:p>
            <a:r>
              <a:rPr lang="en-US" dirty="0" smtClean="0">
                <a:solidFill>
                  <a:schemeClr val="bg1"/>
                </a:solidFill>
                <a:latin typeface="Arial" panose="020B0604020202020204" pitchFamily="34" charset="0"/>
                <a:cs typeface="Arial" panose="020B0604020202020204" pitchFamily="34" charset="0"/>
              </a:rPr>
              <a:t>If you have any reengagement needs that Catholic Charities can assist with please contact – </a:t>
            </a:r>
            <a:r>
              <a:rPr lang="en-US" dirty="0">
                <a:solidFill>
                  <a:schemeClr val="bg1"/>
                </a:solidFill>
                <a:latin typeface="Arial" panose="020B0604020202020204" pitchFamily="34" charset="0"/>
                <a:cs typeface="Arial" panose="020B0604020202020204" pitchFamily="34" charset="0"/>
              </a:rPr>
              <a:t>newcatholiccharities.org</a:t>
            </a:r>
            <a:br>
              <a:rPr lang="en-US" dirty="0">
                <a:solidFill>
                  <a:schemeClr val="bg1"/>
                </a:solidFill>
                <a:latin typeface="Arial" panose="020B0604020202020204" pitchFamily="34" charset="0"/>
                <a:cs typeface="Arial" panose="020B0604020202020204" pitchFamily="34" charset="0"/>
              </a:rPr>
            </a:br>
            <a:r>
              <a:rPr lang="en-US" dirty="0">
                <a:solidFill>
                  <a:schemeClr val="bg1"/>
                </a:solidFill>
                <a:latin typeface="Arial" panose="020B0604020202020204" pitchFamily="34" charset="0"/>
                <a:cs typeface="Arial" panose="020B0604020202020204" pitchFamily="34" charset="0"/>
              </a:rPr>
              <a:t>(920) 272-8234</a:t>
            </a:r>
            <a:br>
              <a:rPr lang="en-US" dirty="0">
                <a:solidFill>
                  <a:schemeClr val="bg1"/>
                </a:solidFill>
                <a:latin typeface="Arial" panose="020B0604020202020204" pitchFamily="34" charset="0"/>
                <a:cs typeface="Arial" panose="020B0604020202020204" pitchFamily="34" charset="0"/>
              </a:rPr>
            </a:br>
            <a:r>
              <a:rPr lang="en-US" dirty="0">
                <a:solidFill>
                  <a:schemeClr val="bg1"/>
                </a:solidFill>
                <a:latin typeface="Arial" panose="020B0604020202020204" pitchFamily="34" charset="0"/>
                <a:cs typeface="Arial" panose="020B0604020202020204" pitchFamily="34" charset="0"/>
              </a:rPr>
              <a:t>Toll-free: (877) 500-3580</a:t>
            </a:r>
            <a:endParaRPr lang="en-US" dirty="0" smtClean="0">
              <a:solidFill>
                <a:schemeClr val="bg1"/>
              </a:solidFill>
              <a:latin typeface="Arial" panose="020B0604020202020204" pitchFamily="34" charset="0"/>
              <a:cs typeface="Arial" panose="020B0604020202020204" pitchFamily="34" charset="0"/>
            </a:endParaRPr>
          </a:p>
          <a:p>
            <a:endParaRPr lang="en-US" sz="900" dirty="0" smtClean="0">
              <a:solidFill>
                <a:schemeClr val="bg1"/>
              </a:solidFill>
              <a:latin typeface="Arial" panose="020B0604020202020204" pitchFamily="34" charset="0"/>
              <a:cs typeface="Arial" panose="020B0604020202020204" pitchFamily="34" charset="0"/>
            </a:endParaRPr>
          </a:p>
          <a:p>
            <a:r>
              <a:rPr lang="en-US" sz="1600" dirty="0" smtClean="0">
                <a:solidFill>
                  <a:schemeClr val="bg1"/>
                </a:solidFill>
                <a:latin typeface="Arial" panose="020B0604020202020204" pitchFamily="34" charset="0"/>
                <a:cs typeface="Arial" panose="020B0604020202020204" pitchFamily="34" charset="0"/>
              </a:rPr>
              <a:t>Catholic Charities</a:t>
            </a:r>
          </a:p>
          <a:p>
            <a:r>
              <a:rPr lang="en-US" sz="1600" dirty="0" smtClean="0">
                <a:solidFill>
                  <a:schemeClr val="bg1"/>
                </a:solidFill>
                <a:latin typeface="Arial" panose="020B0604020202020204" pitchFamily="34" charset="0"/>
                <a:cs typeface="Arial" panose="020B0604020202020204" pitchFamily="34" charset="0"/>
              </a:rPr>
              <a:t>PO </a:t>
            </a:r>
            <a:r>
              <a:rPr lang="en-US" sz="1600" dirty="0">
                <a:solidFill>
                  <a:schemeClr val="bg1"/>
                </a:solidFill>
                <a:latin typeface="Arial" panose="020B0604020202020204" pitchFamily="34" charset="0"/>
                <a:cs typeface="Arial" panose="020B0604020202020204" pitchFamily="34" charset="0"/>
              </a:rPr>
              <a:t>Box 23825</a:t>
            </a:r>
          </a:p>
          <a:p>
            <a:r>
              <a:rPr lang="en-US" sz="1600" dirty="0">
                <a:solidFill>
                  <a:schemeClr val="bg1"/>
                </a:solidFill>
                <a:latin typeface="Arial" panose="020B0604020202020204" pitchFamily="34" charset="0"/>
                <a:cs typeface="Arial" panose="020B0604020202020204" pitchFamily="34" charset="0"/>
              </a:rPr>
              <a:t>Green Bay, WI 54305-3825</a:t>
            </a:r>
            <a:endParaRPr lang="en-US" sz="800" dirty="0">
              <a:solidFill>
                <a:schemeClr val="bg1"/>
              </a:solidFill>
              <a:latin typeface="Arial" panose="020B0604020202020204" pitchFamily="34" charset="0"/>
              <a:cs typeface="Arial" panose="020B0604020202020204" pitchFamily="34" charset="0"/>
            </a:endParaRPr>
          </a:p>
          <a:p>
            <a:endParaRPr lang="en-US" sz="800" dirty="0" smtClean="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In </a:t>
            </a:r>
            <a:r>
              <a:rPr lang="en-US" sz="2000">
                <a:solidFill>
                  <a:schemeClr val="bg1"/>
                </a:solidFill>
                <a:latin typeface="Arial" panose="020B0604020202020204" pitchFamily="34" charset="0"/>
                <a:cs typeface="Arial" panose="020B0604020202020204" pitchFamily="34" charset="0"/>
              </a:rPr>
              <a:t>person</a:t>
            </a:r>
            <a:r>
              <a:rPr lang="en-US" sz="2000" smtClean="0">
                <a:solidFill>
                  <a:schemeClr val="bg1"/>
                </a:solidFill>
                <a:latin typeface="Arial" panose="020B0604020202020204" pitchFamily="34" charset="0"/>
                <a:cs typeface="Arial" panose="020B0604020202020204" pitchFamily="34" charset="0"/>
              </a:rPr>
              <a:t>:   </a:t>
            </a:r>
            <a:r>
              <a:rPr lang="en-US" sz="1600" smtClean="0">
                <a:solidFill>
                  <a:schemeClr val="bg1"/>
                </a:solidFill>
                <a:latin typeface="Arial" panose="020B0604020202020204" pitchFamily="34" charset="0"/>
                <a:cs typeface="Arial" panose="020B0604020202020204" pitchFamily="34" charset="0"/>
              </a:rPr>
              <a:t>1825 </a:t>
            </a:r>
            <a:r>
              <a:rPr lang="en-US" sz="1600">
                <a:solidFill>
                  <a:schemeClr val="bg1"/>
                </a:solidFill>
                <a:latin typeface="Arial" panose="020B0604020202020204" pitchFamily="34" charset="0"/>
                <a:cs typeface="Arial" panose="020B0604020202020204" pitchFamily="34" charset="0"/>
              </a:rPr>
              <a:t>Riverside </a:t>
            </a:r>
            <a:r>
              <a:rPr lang="en-US" sz="1600" smtClean="0">
                <a:solidFill>
                  <a:schemeClr val="bg1"/>
                </a:solidFill>
                <a:latin typeface="Arial" panose="020B0604020202020204" pitchFamily="34" charset="0"/>
                <a:cs typeface="Arial" panose="020B0604020202020204" pitchFamily="34" charset="0"/>
              </a:rPr>
              <a:t>Drive, Green </a:t>
            </a:r>
            <a:r>
              <a:rPr lang="en-US" sz="1600" dirty="0">
                <a:solidFill>
                  <a:schemeClr val="bg1"/>
                </a:solidFill>
                <a:latin typeface="Arial" panose="020B0604020202020204" pitchFamily="34" charset="0"/>
                <a:cs typeface="Arial" panose="020B0604020202020204" pitchFamily="34" charset="0"/>
              </a:rPr>
              <a:t>Bay, WI 54301</a:t>
            </a:r>
          </a:p>
        </p:txBody>
      </p:sp>
      <p:pic>
        <p:nvPicPr>
          <p:cNvPr id="12" name="Picture 11" descr="A close up of a sign&#10;&#10;Description automatically generated">
            <a:extLst>
              <a:ext uri="{FF2B5EF4-FFF2-40B4-BE49-F238E27FC236}">
                <a16:creationId xmlns:a16="http://schemas.microsoft.com/office/drawing/2014/main" xmlns="" id="{C5CB542D-A3F5-ED4C-A500-CA44100E1F6F}"/>
              </a:ext>
            </a:extLst>
          </p:cNvPr>
          <p:cNvPicPr>
            <a:picLocks noChangeAspect="1"/>
          </p:cNvPicPr>
          <p:nvPr/>
        </p:nvPicPr>
        <p:blipFill>
          <a:blip r:embed="rId2"/>
          <a:stretch>
            <a:fillRect/>
          </a:stretch>
        </p:blipFill>
        <p:spPr>
          <a:xfrm>
            <a:off x="10489429" y="5329903"/>
            <a:ext cx="1587294" cy="1149051"/>
          </a:xfrm>
          <a:prstGeom prst="rect">
            <a:avLst/>
          </a:prstGeom>
        </p:spPr>
      </p:pic>
      <p:sp>
        <p:nvSpPr>
          <p:cNvPr id="17" name="Rectangle 16">
            <a:extLst>
              <a:ext uri="{FF2B5EF4-FFF2-40B4-BE49-F238E27FC236}">
                <a16:creationId xmlns:a16="http://schemas.microsoft.com/office/drawing/2014/main" xmlns="" id="{F5D2F800-25AB-7A41-B773-0934F077748C}"/>
              </a:ext>
            </a:extLst>
          </p:cNvPr>
          <p:cNvSpPr/>
          <p:nvPr/>
        </p:nvSpPr>
        <p:spPr>
          <a:xfrm>
            <a:off x="0" y="6637545"/>
            <a:ext cx="12192000" cy="367835"/>
          </a:xfrm>
          <a:prstGeom prst="rect">
            <a:avLst/>
          </a:prstGeom>
          <a:solidFill>
            <a:srgbClr val="448E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E1BA8CE2-8436-5543-99C2-B20F40957B06}"/>
              </a:ext>
            </a:extLst>
          </p:cNvPr>
          <p:cNvSpPr/>
          <p:nvPr/>
        </p:nvSpPr>
        <p:spPr>
          <a:xfrm>
            <a:off x="0" y="5135879"/>
            <a:ext cx="12192000" cy="45719"/>
          </a:xfrm>
          <a:prstGeom prst="rect">
            <a:avLst/>
          </a:prstGeom>
          <a:solidFill>
            <a:srgbClr val="B5CD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73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B Diocese COLORS">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TotalTime>
  <Words>742</Words>
  <Application>Microsoft Office PowerPoint</Application>
  <PresentationFormat>Custom</PresentationFormat>
  <Paragraphs>67</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Re-thinking Re-engagement</vt:lpstr>
      <vt:lpstr>What “Welcome Back” Looks Like</vt:lpstr>
      <vt:lpstr>Easter is Approaching – Continue to Connect</vt:lpstr>
      <vt:lpstr>Here are Some Ideas to Help You</vt:lpstr>
      <vt:lpstr>“Often when you think you're at the end of something, you're really at the beginning of something else.”   – Fred Rodgers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Kane</dc:creator>
  <cp:lastModifiedBy>Peter Murphy</cp:lastModifiedBy>
  <cp:revision>69</cp:revision>
  <dcterms:created xsi:type="dcterms:W3CDTF">2019-08-06T19:10:53Z</dcterms:created>
  <dcterms:modified xsi:type="dcterms:W3CDTF">2021-03-09T16:38:48Z</dcterms:modified>
</cp:coreProperties>
</file>