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9" r:id="rId3"/>
    <p:sldId id="290" r:id="rId4"/>
    <p:sldId id="288" r:id="rId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8E92"/>
    <a:srgbClr val="EAE6E9"/>
    <a:srgbClr val="F6C65D"/>
    <a:srgbClr val="78BAA8"/>
    <a:srgbClr val="78B4A8"/>
    <a:srgbClr val="F6C667"/>
    <a:srgbClr val="78B1A8"/>
    <a:srgbClr val="5AB290"/>
    <a:srgbClr val="78B1A7"/>
    <a:srgbClr val="B5C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59" autoAdjust="0"/>
    <p:restoredTop sz="94701"/>
  </p:normalViewPr>
  <p:slideViewPr>
    <p:cSldViewPr snapToGrid="0" snapToObjects="1">
      <p:cViewPr>
        <p:scale>
          <a:sx n="108" d="100"/>
          <a:sy n="108" d="100"/>
        </p:scale>
        <p:origin x="131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0248AF-11C2-3F48-B760-A312A468C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63843AAC-AB2D-A448-BF1E-6022F98B3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E4F794E-1E0C-044F-84EA-FFA49E9A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8BFE260-FDCA-3040-B538-1A7A9929D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E4FF680-3B62-C145-9E57-A3686180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47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B71A25D-52B5-604B-9ABC-E5023526A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pPr/>
              <a:t>1/18/2021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B84191E-12C7-3F4F-AD37-20988921A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9C3FC43-CC8E-DD47-B96F-75C1DDBBF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8773B85-B97B-A94C-8B09-519962E74112}"/>
              </a:ext>
            </a:extLst>
          </p:cNvPr>
          <p:cNvSpPr/>
          <p:nvPr userDrawn="1"/>
        </p:nvSpPr>
        <p:spPr>
          <a:xfrm>
            <a:off x="0" y="174734"/>
            <a:ext cx="12192000" cy="6820035"/>
          </a:xfrm>
          <a:prstGeom prst="rect">
            <a:avLst/>
          </a:prstGeom>
          <a:solidFill>
            <a:srgbClr val="78B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60E20379-F018-B842-8031-35EFA90DE3F2}"/>
              </a:ext>
            </a:extLst>
          </p:cNvPr>
          <p:cNvSpPr/>
          <p:nvPr userDrawn="1"/>
        </p:nvSpPr>
        <p:spPr>
          <a:xfrm>
            <a:off x="0" y="0"/>
            <a:ext cx="12192000" cy="164123"/>
          </a:xfrm>
          <a:prstGeom prst="rect">
            <a:avLst/>
          </a:prstGeom>
          <a:solidFill>
            <a:srgbClr val="DDD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EABA044-C295-7E43-808A-A699A912C2EE}"/>
              </a:ext>
            </a:extLst>
          </p:cNvPr>
          <p:cNvSpPr/>
          <p:nvPr userDrawn="1"/>
        </p:nvSpPr>
        <p:spPr>
          <a:xfrm>
            <a:off x="0" y="164122"/>
            <a:ext cx="12192000" cy="92075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BBB916E5-6B2E-C143-8E72-F70626534367}"/>
              </a:ext>
            </a:extLst>
          </p:cNvPr>
          <p:cNvSpPr/>
          <p:nvPr userDrawn="1"/>
        </p:nvSpPr>
        <p:spPr>
          <a:xfrm>
            <a:off x="0" y="5173784"/>
            <a:ext cx="12192000" cy="1463761"/>
          </a:xfrm>
          <a:prstGeom prst="rect">
            <a:avLst/>
          </a:prstGeom>
          <a:solidFill>
            <a:srgbClr val="F6C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B1C5866-6AD3-4449-A35C-C907C8E6A3B2}"/>
              </a:ext>
            </a:extLst>
          </p:cNvPr>
          <p:cNvSpPr txBox="1"/>
          <p:nvPr userDrawn="1"/>
        </p:nvSpPr>
        <p:spPr>
          <a:xfrm>
            <a:off x="1430215" y="1979209"/>
            <a:ext cx="70416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Slide 1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="" xmlns:a16="http://schemas.microsoft.com/office/drawing/2014/main" id="{2E1656BA-4051-0C44-9FD1-B17C1E672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26173" y="5329903"/>
            <a:ext cx="1587294" cy="11490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51B3226-398C-9F41-8F60-7566E6B1EA9F}"/>
              </a:ext>
            </a:extLst>
          </p:cNvPr>
          <p:cNvSpPr txBox="1"/>
          <p:nvPr userDrawn="1"/>
        </p:nvSpPr>
        <p:spPr>
          <a:xfrm>
            <a:off x="7311292" y="5533491"/>
            <a:ext cx="502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by Name</a:t>
            </a:r>
          </a:p>
          <a:p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FF86805-99B8-4243-90DD-BE1B6CA86B74}"/>
              </a:ext>
            </a:extLst>
          </p:cNvPr>
          <p:cNvSpPr/>
          <p:nvPr userDrawn="1"/>
        </p:nvSpPr>
        <p:spPr>
          <a:xfrm>
            <a:off x="0" y="6637545"/>
            <a:ext cx="12192000" cy="367835"/>
          </a:xfrm>
          <a:prstGeom prst="rect">
            <a:avLst/>
          </a:prstGeom>
          <a:solidFill>
            <a:srgbClr val="44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7EEDD5D-1075-8E4C-AA7B-11A330681123}"/>
              </a:ext>
            </a:extLst>
          </p:cNvPr>
          <p:cNvSpPr/>
          <p:nvPr userDrawn="1"/>
        </p:nvSpPr>
        <p:spPr>
          <a:xfrm>
            <a:off x="0" y="5135879"/>
            <a:ext cx="12192000" cy="45719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94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AF22D34-109B-2143-9A8E-EF4AEDAA9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pPr/>
              <a:t>1/18/2021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44BF512-1286-A242-999F-ED22DDFC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848100F-1970-2144-9C7A-83B1E1CE2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9439BB0-53E3-D849-9F69-740024CEF235}"/>
              </a:ext>
            </a:extLst>
          </p:cNvPr>
          <p:cNvSpPr/>
          <p:nvPr userDrawn="1"/>
        </p:nvSpPr>
        <p:spPr>
          <a:xfrm>
            <a:off x="0" y="-191"/>
            <a:ext cx="12192000" cy="5384639"/>
          </a:xfrm>
          <a:prstGeom prst="rect">
            <a:avLst/>
          </a:prstGeom>
          <a:solidFill>
            <a:srgbClr val="EA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6F1488DE-9539-E141-9C47-BA87AFB08330}"/>
              </a:ext>
            </a:extLst>
          </p:cNvPr>
          <p:cNvSpPr/>
          <p:nvPr userDrawn="1"/>
        </p:nvSpPr>
        <p:spPr>
          <a:xfrm>
            <a:off x="0" y="6650892"/>
            <a:ext cx="12192000" cy="207108"/>
          </a:xfrm>
          <a:prstGeom prst="rect">
            <a:avLst/>
          </a:prstGeom>
          <a:solidFill>
            <a:srgbClr val="78B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0DA99EC-E61C-7A47-AD7D-CFD6CC65E8BA}"/>
              </a:ext>
            </a:extLst>
          </p:cNvPr>
          <p:cNvSpPr/>
          <p:nvPr userDrawn="1"/>
        </p:nvSpPr>
        <p:spPr>
          <a:xfrm>
            <a:off x="0" y="5342496"/>
            <a:ext cx="12192000" cy="164123"/>
          </a:xfrm>
          <a:prstGeom prst="rect">
            <a:avLst/>
          </a:prstGeom>
          <a:solidFill>
            <a:srgbClr val="DDD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0BF7BC18-BD7E-6449-A464-2EEBF1233BF5}"/>
              </a:ext>
            </a:extLst>
          </p:cNvPr>
          <p:cNvSpPr/>
          <p:nvPr userDrawn="1"/>
        </p:nvSpPr>
        <p:spPr>
          <a:xfrm>
            <a:off x="0" y="5506619"/>
            <a:ext cx="12192000" cy="92075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E136501-9F89-CA4E-9BA5-63A7656DDD08}"/>
              </a:ext>
            </a:extLst>
          </p:cNvPr>
          <p:cNvSpPr/>
          <p:nvPr userDrawn="1"/>
        </p:nvSpPr>
        <p:spPr>
          <a:xfrm>
            <a:off x="0" y="5720862"/>
            <a:ext cx="12192000" cy="930030"/>
          </a:xfrm>
          <a:prstGeom prst="rect">
            <a:avLst/>
          </a:prstGeom>
          <a:solidFill>
            <a:srgbClr val="F6C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4C4C4D84-D410-944E-9309-3B3B0C3DB674}"/>
              </a:ext>
            </a:extLst>
          </p:cNvPr>
          <p:cNvSpPr/>
          <p:nvPr userDrawn="1"/>
        </p:nvSpPr>
        <p:spPr>
          <a:xfrm flipV="1">
            <a:off x="0" y="5592428"/>
            <a:ext cx="12192000" cy="128434"/>
          </a:xfrm>
          <a:prstGeom prst="rect">
            <a:avLst/>
          </a:prstGeom>
          <a:solidFill>
            <a:srgbClr val="44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65AF688D-C67A-F34C-973A-4D40502EC095}"/>
              </a:ext>
            </a:extLst>
          </p:cNvPr>
          <p:cNvSpPr txBox="1"/>
          <p:nvPr userDrawn="1"/>
        </p:nvSpPr>
        <p:spPr>
          <a:xfrm>
            <a:off x="2449666" y="2560968"/>
            <a:ext cx="70416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rgbClr val="448E9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BREAK TITLE</a:t>
            </a:r>
          </a:p>
        </p:txBody>
      </p:sp>
      <p:pic>
        <p:nvPicPr>
          <p:cNvPr id="25" name="Picture 24" descr="A close up of a sign&#10;&#10;Description automatically generated">
            <a:extLst>
              <a:ext uri="{FF2B5EF4-FFF2-40B4-BE49-F238E27FC236}">
                <a16:creationId xmlns="" xmlns:a16="http://schemas.microsoft.com/office/drawing/2014/main" id="{AC4DEAC5-66AE-5040-87CE-347B314CD2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55050" y="427424"/>
            <a:ext cx="1276350" cy="92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81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B925CA-DE8D-5543-8903-B282854C2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56036C3-3D9B-0044-B30B-3FFAE7970C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364FD5-8669-E74B-B7A5-7F10BD63D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022F328-A9C4-5F4B-8413-CC7E6D1FB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19474E3-11EB-4B4B-B3F4-1803EAE28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1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E922AC-77CA-7442-B8FE-0C9AC280D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E2E9B5E-3997-784C-85EF-99F9FF1C3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EC2F97A-DF3A-5042-80BB-230095124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394C5D6-93A4-9B49-8402-2EA44C276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D87A8E5-86F5-2846-98F6-E3E2A5C6B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331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8C584A-FA40-7A43-99F5-73E2F2768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8989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75DDFCD-4C54-2B42-BECE-25175F1947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37517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711CD6D-6CA6-6A41-ABCB-EA7FD43AB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37517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6155DFA-2C97-E745-8CD0-C9D11BA3D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C721355-8D93-E743-95CB-AE61D5B6A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C2E3E0D-576E-224F-B7C1-EB85E6B9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05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28C898-2F58-1B47-A80D-82112EF3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15A659D-782C-864F-9BA7-CE8CFCB08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4EDCB63-5C71-5F44-9384-20E25BA11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90FDCD0-5DD2-3848-9FAF-32C24791DE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39DC0FC-5B45-AF47-BD1C-B0A7443984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C80873C7-1453-DD4F-9152-FE71542E1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40CD137F-8BC7-EE41-B164-A7F527F1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5233CD1D-1F57-2644-BBB1-885362508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1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BF06AE-A5EE-B04E-9F5F-E16C0FC81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ECD3F01-CEDB-9743-AD6D-DE3E3192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C4B953D-8E67-9B45-A3BE-5A39A6375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9BE529FE-2FFB-8342-B2F6-20F6BAF9F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0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622D273-4845-4442-9325-55FA9212C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A4F1C76-7CD4-8D47-B9E5-9254D259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8E6AC75-C3CA-FD48-997B-67815879F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8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40685C-594F-2A4C-9872-DB5E4B369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79D3EE5-2546-094A-B087-D5249033C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2066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AA99511-B01A-0249-A6ED-F5B8C578F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DBE58F4-3B1C-0E4A-BBE5-411F201B5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3BFACE6-DEA3-6847-B6C0-BB39794DE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C544400-EF13-264D-A343-A1BDCC46A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4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81334E-EDC2-574F-B4D7-0AEF5301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3A4B28D-5440-F74B-8CA0-168BCC631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966785"/>
            <a:ext cx="6172200" cy="39022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813764D-63D8-CF41-8BEA-AA990512F3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813E2DE-7A79-A64E-ABE2-64BFFF25A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B26B-4D7D-6E48-BE3E-A13628977CCC}" type="datetimeFigureOut">
              <a:rPr lang="en-US" smtClean="0"/>
              <a:t>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C8102CC-5D39-DC4F-BE21-1CBBFFE50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B9E0B4D-3573-EB45-B2BB-B160EE1B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8B41-5635-E446-8515-D1B3706B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5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DCB9A56-9879-A34A-AA90-619FC709C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70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13A4284-F9C0-F840-B4F3-80C1C1642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775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B833C0A-5DAC-FB44-AC29-A27943FF6C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AF7B26B-4D7D-6E48-BE3E-A13628977CCC}" type="datetimeFigureOut">
              <a:rPr lang="en-US" smtClean="0"/>
              <a:pPr/>
              <a:t>1/18/2021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DDF5F32-1BFB-F546-A570-48DF60827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F5AEC1A-FAC8-6543-8335-F4FD4D3EC1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958B41-5635-E446-8515-D1B3706B9A5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="" xmlns:a16="http://schemas.microsoft.com/office/drawing/2014/main" id="{709B5EDA-80B3-AF41-8504-21619341246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05668" y="455922"/>
            <a:ext cx="1276350" cy="92395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25CD0A12-B724-6947-8643-B6804DC7ACEF}"/>
              </a:ext>
            </a:extLst>
          </p:cNvPr>
          <p:cNvGrpSpPr/>
          <p:nvPr userDrawn="1"/>
        </p:nvGrpSpPr>
        <p:grpSpPr>
          <a:xfrm>
            <a:off x="10938005" y="391705"/>
            <a:ext cx="1253996" cy="385302"/>
            <a:chOff x="10938005" y="146608"/>
            <a:chExt cx="1253996" cy="385302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BA5FC97B-9E74-D747-98BA-CCDBD3FBBC31}"/>
                </a:ext>
              </a:extLst>
            </p:cNvPr>
            <p:cNvSpPr/>
            <p:nvPr/>
          </p:nvSpPr>
          <p:spPr>
            <a:xfrm>
              <a:off x="11041875" y="146608"/>
              <a:ext cx="1150125" cy="128435"/>
            </a:xfrm>
            <a:prstGeom prst="rect">
              <a:avLst/>
            </a:prstGeom>
            <a:solidFill>
              <a:srgbClr val="78B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4087C103-2A8F-884A-A1AE-A7E9680B7614}"/>
                </a:ext>
              </a:extLst>
            </p:cNvPr>
            <p:cNvSpPr/>
            <p:nvPr/>
          </p:nvSpPr>
          <p:spPr>
            <a:xfrm>
              <a:off x="10938005" y="403476"/>
              <a:ext cx="1253996" cy="128434"/>
            </a:xfrm>
            <a:prstGeom prst="rect">
              <a:avLst/>
            </a:prstGeom>
            <a:solidFill>
              <a:srgbClr val="F6C6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46C100FD-8C55-CB4A-9955-94A78572F124}"/>
                </a:ext>
              </a:extLst>
            </p:cNvPr>
            <p:cNvSpPr/>
            <p:nvPr/>
          </p:nvSpPr>
          <p:spPr>
            <a:xfrm flipV="1">
              <a:off x="11159351" y="275042"/>
              <a:ext cx="1032650" cy="128434"/>
            </a:xfrm>
            <a:prstGeom prst="rect">
              <a:avLst/>
            </a:prstGeom>
            <a:solidFill>
              <a:srgbClr val="448E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759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448E9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mares@gbdioc.or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cmares@gbdioc.org" TargetMode="External"/><Relationship Id="rId3" Type="http://schemas.openxmlformats.org/officeDocument/2006/relationships/hyperlink" Target="mailto:pkolboch@gbdioc.org" TargetMode="External"/><Relationship Id="rId7" Type="http://schemas.openxmlformats.org/officeDocument/2006/relationships/hyperlink" Target="mailto:dgerondale@gbdioc.or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sauer@gbdioc.org" TargetMode="External"/><Relationship Id="rId5" Type="http://schemas.openxmlformats.org/officeDocument/2006/relationships/hyperlink" Target="mailto:mspeel@gbdioc.org" TargetMode="External"/><Relationship Id="rId4" Type="http://schemas.openxmlformats.org/officeDocument/2006/relationships/hyperlink" Target="mailto:nspeel@gbdioc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BF83696-20CB-3748-AB2B-72FEC8268D12}"/>
              </a:ext>
            </a:extLst>
          </p:cNvPr>
          <p:cNvSpPr/>
          <p:nvPr/>
        </p:nvSpPr>
        <p:spPr>
          <a:xfrm>
            <a:off x="0" y="210159"/>
            <a:ext cx="12192000" cy="6820035"/>
          </a:xfrm>
          <a:prstGeom prst="rect">
            <a:avLst/>
          </a:prstGeom>
          <a:solidFill>
            <a:srgbClr val="78B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89D52EA-7F62-094D-84B3-99198DCB3FB1}"/>
              </a:ext>
            </a:extLst>
          </p:cNvPr>
          <p:cNvSpPr/>
          <p:nvPr/>
        </p:nvSpPr>
        <p:spPr>
          <a:xfrm>
            <a:off x="0" y="0"/>
            <a:ext cx="12192000" cy="164123"/>
          </a:xfrm>
          <a:prstGeom prst="rect">
            <a:avLst/>
          </a:prstGeom>
          <a:solidFill>
            <a:srgbClr val="DDD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D0C879-1468-3A4A-A1C5-AF6171F23375}"/>
              </a:ext>
            </a:extLst>
          </p:cNvPr>
          <p:cNvSpPr/>
          <p:nvPr/>
        </p:nvSpPr>
        <p:spPr>
          <a:xfrm>
            <a:off x="0" y="164122"/>
            <a:ext cx="12192000" cy="92075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96AA51F-F19E-1D4E-A703-B82CD304C5FE}"/>
              </a:ext>
            </a:extLst>
          </p:cNvPr>
          <p:cNvSpPr/>
          <p:nvPr/>
        </p:nvSpPr>
        <p:spPr>
          <a:xfrm>
            <a:off x="0" y="5635869"/>
            <a:ext cx="12192000" cy="1001676"/>
          </a:xfrm>
          <a:prstGeom prst="rect">
            <a:avLst/>
          </a:prstGeom>
          <a:solidFill>
            <a:srgbClr val="F6C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A60467B-72C5-6843-A05D-D435065A1D09}"/>
              </a:ext>
            </a:extLst>
          </p:cNvPr>
          <p:cNvSpPr txBox="1"/>
          <p:nvPr/>
        </p:nvSpPr>
        <p:spPr>
          <a:xfrm>
            <a:off x="1430215" y="1979209"/>
            <a:ext cx="70416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="" xmlns:a16="http://schemas.microsoft.com/office/drawing/2014/main" id="{C5CB542D-A3F5-ED4C-A500-CA44100E1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173" y="5329903"/>
            <a:ext cx="1587294" cy="114905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5D2F800-25AB-7A41-B773-0934F077748C}"/>
              </a:ext>
            </a:extLst>
          </p:cNvPr>
          <p:cNvSpPr/>
          <p:nvPr/>
        </p:nvSpPr>
        <p:spPr>
          <a:xfrm>
            <a:off x="0" y="6637545"/>
            <a:ext cx="12192000" cy="367835"/>
          </a:xfrm>
          <a:prstGeom prst="rect">
            <a:avLst/>
          </a:prstGeom>
          <a:solidFill>
            <a:srgbClr val="44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1BA8CE2-8436-5543-99C2-B20F40957B06}"/>
              </a:ext>
            </a:extLst>
          </p:cNvPr>
          <p:cNvSpPr/>
          <p:nvPr/>
        </p:nvSpPr>
        <p:spPr>
          <a:xfrm>
            <a:off x="0" y="5135879"/>
            <a:ext cx="12192000" cy="45719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53" y="257252"/>
            <a:ext cx="5006714" cy="622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6"/>
          <p:cNvSpPr txBox="1">
            <a:spLocks/>
          </p:cNvSpPr>
          <p:nvPr/>
        </p:nvSpPr>
        <p:spPr>
          <a:xfrm>
            <a:off x="5319347" y="367074"/>
            <a:ext cx="6682154" cy="4962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2800" dirty="0" smtClean="0"/>
              <a:t>PPP2 Key Facts</a:t>
            </a:r>
            <a:endParaRPr lang="en-US" sz="2800" dirty="0" smtClean="0"/>
          </a:p>
          <a:p>
            <a:pPr marL="322326" indent="-285750" algn="l">
              <a:buFont typeface="Arial" panose="020B0604020202020204" pitchFamily="34" charset="0"/>
              <a:buChar char="•"/>
            </a:pPr>
            <a:r>
              <a:rPr lang="en-US" sz="1800" dirty="0" smtClean="0"/>
              <a:t>Qualification Changes</a:t>
            </a:r>
          </a:p>
          <a:p>
            <a:pPr marL="36576" algn="l"/>
            <a:endParaRPr lang="en-US" sz="1600" dirty="0" smtClean="0"/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Must have Spent all PPP original funds.  You do NOT have to have forgiveness complete to apply for PPP2 Funds</a:t>
            </a:r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Must have under 300 Employees</a:t>
            </a:r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Must have at least one quarter with an amount equal or greater than a 25% reduction in cash receipts as compared from annual 2019 vs. 2020</a:t>
            </a:r>
          </a:p>
          <a:p>
            <a:pPr marL="779526" lvl="1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22326" indent="-285750" algn="l">
              <a:buFont typeface="Arial" panose="020B0604020202020204" pitchFamily="34" charset="0"/>
              <a:buChar char="•"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79167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BF83696-20CB-3748-AB2B-72FEC8268D12}"/>
              </a:ext>
            </a:extLst>
          </p:cNvPr>
          <p:cNvSpPr/>
          <p:nvPr/>
        </p:nvSpPr>
        <p:spPr>
          <a:xfrm>
            <a:off x="0" y="210159"/>
            <a:ext cx="12192000" cy="6820035"/>
          </a:xfrm>
          <a:prstGeom prst="rect">
            <a:avLst/>
          </a:prstGeom>
          <a:solidFill>
            <a:srgbClr val="78B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89D52EA-7F62-094D-84B3-99198DCB3FB1}"/>
              </a:ext>
            </a:extLst>
          </p:cNvPr>
          <p:cNvSpPr/>
          <p:nvPr/>
        </p:nvSpPr>
        <p:spPr>
          <a:xfrm>
            <a:off x="0" y="0"/>
            <a:ext cx="12192000" cy="164123"/>
          </a:xfrm>
          <a:prstGeom prst="rect">
            <a:avLst/>
          </a:prstGeom>
          <a:solidFill>
            <a:srgbClr val="DDD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D0C879-1468-3A4A-A1C5-AF6171F23375}"/>
              </a:ext>
            </a:extLst>
          </p:cNvPr>
          <p:cNvSpPr/>
          <p:nvPr/>
        </p:nvSpPr>
        <p:spPr>
          <a:xfrm>
            <a:off x="0" y="164122"/>
            <a:ext cx="12192000" cy="92075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96AA51F-F19E-1D4E-A703-B82CD304C5FE}"/>
              </a:ext>
            </a:extLst>
          </p:cNvPr>
          <p:cNvSpPr/>
          <p:nvPr/>
        </p:nvSpPr>
        <p:spPr>
          <a:xfrm>
            <a:off x="0" y="5635869"/>
            <a:ext cx="12192000" cy="1001676"/>
          </a:xfrm>
          <a:prstGeom prst="rect">
            <a:avLst/>
          </a:prstGeom>
          <a:solidFill>
            <a:srgbClr val="F6C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A60467B-72C5-6843-A05D-D435065A1D09}"/>
              </a:ext>
            </a:extLst>
          </p:cNvPr>
          <p:cNvSpPr txBox="1"/>
          <p:nvPr/>
        </p:nvSpPr>
        <p:spPr>
          <a:xfrm>
            <a:off x="1430215" y="1979209"/>
            <a:ext cx="70416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="" xmlns:a16="http://schemas.microsoft.com/office/drawing/2014/main" id="{C5CB542D-A3F5-ED4C-A500-CA44100E1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173" y="5329903"/>
            <a:ext cx="1587294" cy="114905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5D2F800-25AB-7A41-B773-0934F077748C}"/>
              </a:ext>
            </a:extLst>
          </p:cNvPr>
          <p:cNvSpPr/>
          <p:nvPr/>
        </p:nvSpPr>
        <p:spPr>
          <a:xfrm>
            <a:off x="0" y="6637545"/>
            <a:ext cx="12192000" cy="367835"/>
          </a:xfrm>
          <a:prstGeom prst="rect">
            <a:avLst/>
          </a:prstGeom>
          <a:solidFill>
            <a:srgbClr val="44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1BA8CE2-8436-5543-99C2-B20F40957B06}"/>
              </a:ext>
            </a:extLst>
          </p:cNvPr>
          <p:cNvSpPr/>
          <p:nvPr/>
        </p:nvSpPr>
        <p:spPr>
          <a:xfrm>
            <a:off x="0" y="5135879"/>
            <a:ext cx="12192000" cy="45719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53" y="257252"/>
            <a:ext cx="5006714" cy="622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6"/>
          <p:cNvSpPr txBox="1">
            <a:spLocks/>
          </p:cNvSpPr>
          <p:nvPr/>
        </p:nvSpPr>
        <p:spPr>
          <a:xfrm>
            <a:off x="5319347" y="367074"/>
            <a:ext cx="6682154" cy="4962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3200" dirty="0" smtClean="0"/>
              <a:t>PPP2 Key Facts</a:t>
            </a:r>
            <a:endParaRPr lang="en-US" sz="3200" dirty="0" smtClean="0"/>
          </a:p>
          <a:p>
            <a:pPr marL="322326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How do I Apply and for how much?</a:t>
            </a:r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200" dirty="0" smtClean="0"/>
              <a:t>Application is almost identical to first application except for the process of attesting to the 25% reduction in cash receipts. (see attachment).  You will need all your bank statements from 2019 and 2020 and any investment accounts that paid earnings</a:t>
            </a:r>
          </a:p>
          <a:p>
            <a:pPr marL="493776" lvl="1" algn="l"/>
            <a:endParaRPr lang="en-US" sz="900" dirty="0" smtClean="0"/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200" dirty="0"/>
              <a:t>Documentation at the time of application is the application itself and the calculation of the 25% reduction in receipts.  No payroll documentation is needed at time of applying</a:t>
            </a:r>
            <a:r>
              <a:rPr lang="en-US" sz="1200" dirty="0" smtClean="0"/>
              <a:t>. </a:t>
            </a:r>
            <a:r>
              <a:rPr lang="en-US" sz="1200" dirty="0"/>
              <a:t>(see attachment</a:t>
            </a:r>
            <a:r>
              <a:rPr lang="en-US" sz="1200" dirty="0" smtClean="0"/>
              <a:t>)</a:t>
            </a:r>
            <a:endParaRPr lang="en-US" sz="1200" dirty="0"/>
          </a:p>
          <a:p>
            <a:pPr marL="493776" lvl="1" algn="l">
              <a:lnSpc>
                <a:spcPct val="100000"/>
              </a:lnSpc>
            </a:pPr>
            <a:endParaRPr lang="en-US" sz="900" dirty="0" smtClean="0"/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200" dirty="0" smtClean="0"/>
              <a:t>Use your same institution as you did last time unless you had issues with first application.  If you need help please call finance team</a:t>
            </a:r>
          </a:p>
          <a:p>
            <a:pPr marL="779526" lvl="1" indent="-285750" algn="l">
              <a:buFont typeface="Arial" panose="020B0604020202020204" pitchFamily="34" charset="0"/>
              <a:buChar char="•"/>
            </a:pPr>
            <a:endParaRPr lang="en-US" sz="900" dirty="0" smtClean="0"/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200" dirty="0" smtClean="0"/>
              <a:t>The simplest way to know what amount to  apply for is to use the exact amount you applied for last time.  The time period of coverage is 2 ½ months as before.  If you have reduced your payroll significantly then take the last 10 weeks of payroll to use as your total.</a:t>
            </a:r>
          </a:p>
          <a:p>
            <a:pPr marL="493776" lvl="1" algn="l"/>
            <a:endParaRPr lang="en-US" sz="900" dirty="0" smtClean="0"/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200" dirty="0" smtClean="0"/>
              <a:t>You will need a Proxy prior to signing any loan documents as you did with PPP.</a:t>
            </a:r>
          </a:p>
          <a:p>
            <a:pPr marL="493776" lvl="1" algn="l"/>
            <a:endParaRPr lang="en-US" sz="900" dirty="0" smtClean="0"/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200" dirty="0" smtClean="0"/>
              <a:t>Apply as soon as possible as funds are limited</a:t>
            </a:r>
          </a:p>
          <a:p>
            <a:pPr marL="779526" lvl="1" indent="-285750" algn="l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7260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BF83696-20CB-3748-AB2B-72FEC8268D12}"/>
              </a:ext>
            </a:extLst>
          </p:cNvPr>
          <p:cNvSpPr/>
          <p:nvPr/>
        </p:nvSpPr>
        <p:spPr>
          <a:xfrm>
            <a:off x="0" y="210159"/>
            <a:ext cx="12192000" cy="6820035"/>
          </a:xfrm>
          <a:prstGeom prst="rect">
            <a:avLst/>
          </a:prstGeom>
          <a:solidFill>
            <a:srgbClr val="78B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89D52EA-7F62-094D-84B3-99198DCB3FB1}"/>
              </a:ext>
            </a:extLst>
          </p:cNvPr>
          <p:cNvSpPr/>
          <p:nvPr/>
        </p:nvSpPr>
        <p:spPr>
          <a:xfrm>
            <a:off x="0" y="0"/>
            <a:ext cx="12192000" cy="164123"/>
          </a:xfrm>
          <a:prstGeom prst="rect">
            <a:avLst/>
          </a:prstGeom>
          <a:solidFill>
            <a:srgbClr val="DDD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D0C879-1468-3A4A-A1C5-AF6171F23375}"/>
              </a:ext>
            </a:extLst>
          </p:cNvPr>
          <p:cNvSpPr/>
          <p:nvPr/>
        </p:nvSpPr>
        <p:spPr>
          <a:xfrm>
            <a:off x="0" y="164122"/>
            <a:ext cx="12192000" cy="92075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96AA51F-F19E-1D4E-A703-B82CD304C5FE}"/>
              </a:ext>
            </a:extLst>
          </p:cNvPr>
          <p:cNvSpPr/>
          <p:nvPr/>
        </p:nvSpPr>
        <p:spPr>
          <a:xfrm>
            <a:off x="0" y="5635869"/>
            <a:ext cx="12192000" cy="1001676"/>
          </a:xfrm>
          <a:prstGeom prst="rect">
            <a:avLst/>
          </a:prstGeom>
          <a:solidFill>
            <a:srgbClr val="F6C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A60467B-72C5-6843-A05D-D435065A1D09}"/>
              </a:ext>
            </a:extLst>
          </p:cNvPr>
          <p:cNvSpPr txBox="1"/>
          <p:nvPr/>
        </p:nvSpPr>
        <p:spPr>
          <a:xfrm>
            <a:off x="1430215" y="1979209"/>
            <a:ext cx="70416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="" xmlns:a16="http://schemas.microsoft.com/office/drawing/2014/main" id="{C5CB542D-A3F5-ED4C-A500-CA44100E1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173" y="5329903"/>
            <a:ext cx="1587294" cy="114905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5D2F800-25AB-7A41-B773-0934F077748C}"/>
              </a:ext>
            </a:extLst>
          </p:cNvPr>
          <p:cNvSpPr/>
          <p:nvPr/>
        </p:nvSpPr>
        <p:spPr>
          <a:xfrm>
            <a:off x="0" y="6637545"/>
            <a:ext cx="12192000" cy="367835"/>
          </a:xfrm>
          <a:prstGeom prst="rect">
            <a:avLst/>
          </a:prstGeom>
          <a:solidFill>
            <a:srgbClr val="44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1BA8CE2-8436-5543-99C2-B20F40957B06}"/>
              </a:ext>
            </a:extLst>
          </p:cNvPr>
          <p:cNvSpPr/>
          <p:nvPr/>
        </p:nvSpPr>
        <p:spPr>
          <a:xfrm>
            <a:off x="0" y="5135879"/>
            <a:ext cx="12192000" cy="45719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53" y="257252"/>
            <a:ext cx="5006714" cy="622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6"/>
          <p:cNvSpPr txBox="1">
            <a:spLocks/>
          </p:cNvSpPr>
          <p:nvPr/>
        </p:nvSpPr>
        <p:spPr>
          <a:xfrm>
            <a:off x="5319347" y="367074"/>
            <a:ext cx="6682154" cy="4962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3200" dirty="0" smtClean="0"/>
              <a:t>PPP2 Key Facts</a:t>
            </a:r>
            <a:endParaRPr lang="en-US" sz="3200" dirty="0" smtClean="0"/>
          </a:p>
          <a:p>
            <a:pPr marL="322326" indent="-285750" algn="l">
              <a:buFont typeface="Arial" panose="020B0604020202020204" pitchFamily="34" charset="0"/>
              <a:buChar char="•"/>
            </a:pPr>
            <a:r>
              <a:rPr lang="en-US" sz="2000" dirty="0" smtClean="0"/>
              <a:t>Tracking our Progress</a:t>
            </a:r>
          </a:p>
          <a:p>
            <a:pPr marL="36576" algn="l"/>
            <a:endParaRPr lang="en-US" sz="2000" dirty="0" smtClean="0"/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600" b="1" i="1" dirty="0" smtClean="0"/>
              <a:t>We ask that EVERYONE go through the process to see if they qualify</a:t>
            </a:r>
            <a:r>
              <a:rPr lang="en-US" sz="1600" dirty="0" smtClean="0"/>
              <a:t>.  In either case we ask that you notify the diocese by January 25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if you qualify and what amount you will be applying for.</a:t>
            </a:r>
          </a:p>
          <a:p>
            <a:pPr marL="779526" lvl="1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Send emails to Charlie Mares at </a:t>
            </a:r>
            <a:r>
              <a:rPr lang="en-US" sz="1600" dirty="0">
                <a:hlinkClick r:id="rId4"/>
              </a:rPr>
              <a:t>cmares@gbdioc.org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87728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BF83696-20CB-3748-AB2B-72FEC8268D12}"/>
              </a:ext>
            </a:extLst>
          </p:cNvPr>
          <p:cNvSpPr/>
          <p:nvPr/>
        </p:nvSpPr>
        <p:spPr>
          <a:xfrm>
            <a:off x="0" y="210159"/>
            <a:ext cx="12192000" cy="6820035"/>
          </a:xfrm>
          <a:prstGeom prst="rect">
            <a:avLst/>
          </a:prstGeom>
          <a:solidFill>
            <a:srgbClr val="78BA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89D52EA-7F62-094D-84B3-99198DCB3FB1}"/>
              </a:ext>
            </a:extLst>
          </p:cNvPr>
          <p:cNvSpPr/>
          <p:nvPr/>
        </p:nvSpPr>
        <p:spPr>
          <a:xfrm>
            <a:off x="0" y="0"/>
            <a:ext cx="12192000" cy="164123"/>
          </a:xfrm>
          <a:prstGeom prst="rect">
            <a:avLst/>
          </a:prstGeom>
          <a:solidFill>
            <a:srgbClr val="DDD7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0D0C879-1468-3A4A-A1C5-AF6171F23375}"/>
              </a:ext>
            </a:extLst>
          </p:cNvPr>
          <p:cNvSpPr/>
          <p:nvPr/>
        </p:nvSpPr>
        <p:spPr>
          <a:xfrm>
            <a:off x="0" y="164122"/>
            <a:ext cx="12192000" cy="92075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96AA51F-F19E-1D4E-A703-B82CD304C5FE}"/>
              </a:ext>
            </a:extLst>
          </p:cNvPr>
          <p:cNvSpPr/>
          <p:nvPr/>
        </p:nvSpPr>
        <p:spPr>
          <a:xfrm>
            <a:off x="0" y="5424854"/>
            <a:ext cx="12192000" cy="1212691"/>
          </a:xfrm>
          <a:prstGeom prst="rect">
            <a:avLst/>
          </a:prstGeom>
          <a:solidFill>
            <a:srgbClr val="F6C6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FA60467B-72C5-6843-A05D-D435065A1D09}"/>
              </a:ext>
            </a:extLst>
          </p:cNvPr>
          <p:cNvSpPr txBox="1"/>
          <p:nvPr/>
        </p:nvSpPr>
        <p:spPr>
          <a:xfrm>
            <a:off x="2819400" y="1997733"/>
            <a:ext cx="70416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="" xmlns:a16="http://schemas.microsoft.com/office/drawing/2014/main" id="{C5CB542D-A3F5-ED4C-A500-CA44100E1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526" y="5456673"/>
            <a:ext cx="1587294" cy="114905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5D2F800-25AB-7A41-B773-0934F077748C}"/>
              </a:ext>
            </a:extLst>
          </p:cNvPr>
          <p:cNvSpPr/>
          <p:nvPr/>
        </p:nvSpPr>
        <p:spPr>
          <a:xfrm>
            <a:off x="0" y="6637545"/>
            <a:ext cx="12192000" cy="367835"/>
          </a:xfrm>
          <a:prstGeom prst="rect">
            <a:avLst/>
          </a:prstGeom>
          <a:solidFill>
            <a:srgbClr val="448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E1BA8CE2-8436-5543-99C2-B20F40957B06}"/>
              </a:ext>
            </a:extLst>
          </p:cNvPr>
          <p:cNvSpPr/>
          <p:nvPr/>
        </p:nvSpPr>
        <p:spPr>
          <a:xfrm>
            <a:off x="0" y="5135879"/>
            <a:ext cx="12192000" cy="45719"/>
          </a:xfrm>
          <a:prstGeom prst="rect">
            <a:avLst/>
          </a:prstGeom>
          <a:solidFill>
            <a:srgbClr val="B5CD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2206869" y="367074"/>
            <a:ext cx="9750669" cy="6221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4000" dirty="0" smtClean="0"/>
              <a:t>Communication Process</a:t>
            </a:r>
          </a:p>
          <a:p>
            <a:pPr marL="36576" algn="l"/>
            <a:endParaRPr lang="en-US" sz="1200" dirty="0" smtClean="0"/>
          </a:p>
          <a:p>
            <a:pPr marL="36576" algn="l"/>
            <a:endParaRPr lang="en-US" sz="1200" dirty="0" smtClean="0"/>
          </a:p>
          <a:p>
            <a:pPr marL="36576" algn="l"/>
            <a:r>
              <a:rPr lang="en-US" sz="1800" b="1" dirty="0" smtClean="0"/>
              <a:t>WHEN YOU HAVE A QUESTION?</a:t>
            </a:r>
          </a:p>
          <a:p>
            <a:pPr marL="36576" algn="l"/>
            <a:endParaRPr lang="en-US" sz="1800" b="1" dirty="0"/>
          </a:p>
          <a:p>
            <a:pPr marL="36576" algn="l"/>
            <a:endParaRPr lang="en-US" sz="1800" b="1" dirty="0" smtClean="0"/>
          </a:p>
          <a:p>
            <a:pPr marL="36576" algn="l"/>
            <a:endParaRPr lang="en-US" sz="1800" b="1" dirty="0"/>
          </a:p>
          <a:p>
            <a:pPr marL="36576" algn="l"/>
            <a:endParaRPr lang="en-US" sz="18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024553" y="2243918"/>
            <a:ext cx="82647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Contacts at Diocese Financial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Paul Kolbach		</a:t>
            </a:r>
            <a:r>
              <a:rPr lang="en-US" dirty="0" smtClean="0">
                <a:hlinkClick r:id="rId3"/>
              </a:rPr>
              <a:t>pkolbach@gbdioc.org</a:t>
            </a:r>
            <a:r>
              <a:rPr lang="en-US" dirty="0" smtClean="0"/>
              <a:t>		920-272-8206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Nick Speel		</a:t>
            </a:r>
            <a:r>
              <a:rPr lang="en-US" dirty="0" smtClean="0">
                <a:hlinkClick r:id="rId4"/>
              </a:rPr>
              <a:t>nspeel@gbdioc.org</a:t>
            </a:r>
            <a:r>
              <a:rPr lang="en-US" dirty="0" smtClean="0"/>
              <a:t>			920-272-8267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Mike Speel		</a:t>
            </a:r>
            <a:r>
              <a:rPr lang="en-US" dirty="0" smtClean="0">
                <a:hlinkClick r:id="rId5"/>
              </a:rPr>
              <a:t>mspeel@gbdioc.org</a:t>
            </a:r>
            <a:r>
              <a:rPr lang="en-US" dirty="0" smtClean="0"/>
              <a:t>		920-272-8259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Alyce Sauer		</a:t>
            </a:r>
            <a:r>
              <a:rPr lang="en-US" dirty="0" smtClean="0">
                <a:hlinkClick r:id="rId6"/>
              </a:rPr>
              <a:t>asauer@gbdioc.org</a:t>
            </a:r>
            <a:r>
              <a:rPr lang="en-US" dirty="0" smtClean="0"/>
              <a:t>			920-272-8272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Dean Gerondale		</a:t>
            </a:r>
            <a:r>
              <a:rPr lang="en-US" dirty="0" smtClean="0">
                <a:hlinkClick r:id="rId7"/>
              </a:rPr>
              <a:t>dgerondale@gbdioc.org</a:t>
            </a:r>
            <a:r>
              <a:rPr lang="en-US" dirty="0" smtClean="0"/>
              <a:t>		920-272-8122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Charlie Mares		</a:t>
            </a:r>
            <a:r>
              <a:rPr lang="en-US" dirty="0" smtClean="0">
                <a:hlinkClick r:id="rId8"/>
              </a:rPr>
              <a:t>cmares@gbdioc.org</a:t>
            </a:r>
            <a:r>
              <a:rPr lang="en-US" dirty="0" smtClean="0"/>
              <a:t>		920-272-8239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5595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B Diocese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4784</TotalTime>
  <Words>323</Words>
  <Application>Microsoft Office PowerPoint</Application>
  <PresentationFormat>Custom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Kane</dc:creator>
  <cp:lastModifiedBy>Dean Gerondale</cp:lastModifiedBy>
  <cp:revision>103</cp:revision>
  <cp:lastPrinted>2020-03-31T21:11:12Z</cp:lastPrinted>
  <dcterms:created xsi:type="dcterms:W3CDTF">2019-08-06T19:10:53Z</dcterms:created>
  <dcterms:modified xsi:type="dcterms:W3CDTF">2021-01-18T14:04:45Z</dcterms:modified>
</cp:coreProperties>
</file>